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7.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7" r:id="rId3"/>
    <p:sldMasterId id="2147483666" r:id="rId4"/>
  </p:sldMasterIdLst>
  <p:notesMasterIdLst>
    <p:notesMasterId r:id="rId6"/>
  </p:notesMasterIdLst>
  <p:handoutMasterIdLst>
    <p:handoutMasterId r:id="rId25"/>
  </p:handoutMasterIdLst>
  <p:sldIdLst>
    <p:sldId id="290" r:id="rId5"/>
    <p:sldId id="276" r:id="rId7"/>
    <p:sldId id="916" r:id="rId8"/>
    <p:sldId id="627" r:id="rId9"/>
    <p:sldId id="775" r:id="rId10"/>
    <p:sldId id="291" r:id="rId11"/>
    <p:sldId id="774" r:id="rId12"/>
    <p:sldId id="779" r:id="rId13"/>
    <p:sldId id="846" r:id="rId14"/>
    <p:sldId id="410" r:id="rId15"/>
    <p:sldId id="848" r:id="rId16"/>
    <p:sldId id="847" r:id="rId17"/>
    <p:sldId id="909" r:id="rId18"/>
    <p:sldId id="409" r:id="rId19"/>
    <p:sldId id="910" r:id="rId20"/>
    <p:sldId id="911" r:id="rId21"/>
    <p:sldId id="527" r:id="rId22"/>
    <p:sldId id="361" r:id="rId23"/>
    <p:sldId id="268" r:id="rId24"/>
  </p:sldIdLst>
  <p:sldSz cx="9144000" cy="5143500" type="screen16x9"/>
  <p:notesSz cx="6858000" cy="9144000"/>
  <p:custDataLst>
    <p:tags r:id="rId30"/>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4"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366B5"/>
    <a:srgbClr val="FFB1B1"/>
    <a:srgbClr val="F9D0B8"/>
    <a:srgbClr val="2272AB"/>
    <a:srgbClr val="66AEE1"/>
    <a:srgbClr val="139EFF"/>
    <a:srgbClr val="537285"/>
    <a:srgbClr val="7087A9"/>
    <a:srgbClr val="DED7D4"/>
    <a:srgbClr val="1956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41" autoAdjust="0"/>
  </p:normalViewPr>
  <p:slideViewPr>
    <p:cSldViewPr>
      <p:cViewPr varScale="1">
        <p:scale>
          <a:sx n="163" d="100"/>
          <a:sy n="163" d="100"/>
        </p:scale>
        <p:origin x="150" y="264"/>
      </p:cViewPr>
      <p:guideLst>
        <p:guide orient="horz" pos="1756"/>
        <p:guide pos="2880"/>
      </p:guideLst>
    </p:cSldViewPr>
  </p:slideViewPr>
  <p:outlineViewPr>
    <p:cViewPr>
      <p:scale>
        <a:sx n="33" d="100"/>
        <a:sy n="33" d="100"/>
      </p:scale>
      <p:origin x="0" y="-2106"/>
    </p:cViewPr>
  </p:outlineViewPr>
  <p:notesTextViewPr>
    <p:cViewPr>
      <p:scale>
        <a:sx n="100" d="100"/>
        <a:sy n="100" d="100"/>
      </p:scale>
      <p:origin x="0" y="0"/>
    </p:cViewPr>
  </p:notesTextViewPr>
  <p:sorterViewPr>
    <p:cViewPr>
      <p:scale>
        <a:sx n="186" d="100"/>
        <a:sy n="186" d="100"/>
      </p:scale>
      <p:origin x="0" y="0"/>
    </p:cViewPr>
  </p:sorter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0" Type="http://schemas.openxmlformats.org/officeDocument/2006/relationships/tags" Target="tags/tag2.xml"/><Relationship Id="rId3" Type="http://schemas.openxmlformats.org/officeDocument/2006/relationships/slideMaster" Target="slideMasters/slideMaster2.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defRPr sz="1200" noProof="1"/>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defRPr sz="1200" noProof="1" smtClean="0">
                <a:latin typeface="+mn-lt"/>
                <a:ea typeface="+mn-ea"/>
              </a:defRPr>
            </a:lvl1pPr>
          </a:lstStyle>
          <a:p>
            <a:fld id="{7AD1ED5F-AB97-47B5-9F7B-ACDF41A6E0FD}" type="datetimeFigureOut">
              <a:rPr lang="zh-CN" altLang="en-US"/>
            </a:fld>
            <a:endParaRPr lang="zh-CN" altLang="en-US"/>
          </a:p>
        </p:txBody>
      </p:sp>
      <p:sp>
        <p:nvSpPr>
          <p:cNvPr id="5124" name="幻灯片图像占位符 3"/>
          <p:cNvSpPr>
            <a:spLocks noGrp="1" noRot="1" noChangeAspect="1" noChangeArrowheads="1"/>
          </p:cNvSpPr>
          <p:nvPr>
            <p:ph type="sldImg" idx="4294967295"/>
          </p:nvPr>
        </p:nvSpPr>
        <p:spPr bwMode="auto">
          <a:xfrm>
            <a:off x="381000" y="685800"/>
            <a:ext cx="6096000" cy="3429000"/>
          </a:xfrm>
          <a:prstGeom prst="rect">
            <a:avLst/>
          </a:prstGeom>
          <a:noFill/>
          <a:ln w="12700">
            <a:solidFill>
              <a:srgbClr val="000000"/>
            </a:solidFill>
            <a:round/>
          </a:ln>
          <a:extLst>
            <a:ext uri="{909E8E84-426E-40DD-AFC4-6F175D3DCCD1}">
              <a14:hiddenFill xmlns:a14="http://schemas.microsoft.com/office/drawing/2010/main">
                <a:solidFill>
                  <a:srgbClr val="FFFFFF"/>
                </a:solidFill>
              </a14:hiddenFill>
            </a:ext>
          </a:extLst>
        </p:spPr>
      </p:sp>
      <p:sp>
        <p:nvSpPr>
          <p:cNvPr id="5125" name="备注占位符 4"/>
          <p:cNvSpPr>
            <a:spLocks noGrp="1" noChangeArrowheads="1"/>
          </p:cNvSpPr>
          <p:nvPr>
            <p:ph type="body" sz="quarter" idx="9"/>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defRPr sz="1200" noProof="1"/>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defRPr sz="1200" noProof="1" smtClean="0">
                <a:latin typeface="+mn-lt"/>
                <a:ea typeface="+mn-ea"/>
              </a:defRPr>
            </a:lvl1pPr>
          </a:lstStyle>
          <a:p>
            <a:fld id="{2C92D475-3D99-4A14-A382-ED92881F3A8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p:cNvSpPr>
          <p:nvPr>
            <p:ph type="sldImg" idx="4294967295"/>
          </p:nvPr>
        </p:nvSpPr>
        <p:spPr>
          <a:ln>
            <a:miter lim="800000"/>
          </a:ln>
        </p:spPr>
      </p:sp>
      <p:sp>
        <p:nvSpPr>
          <p:cNvPr id="7170" name="备注占位符 2"/>
          <p:cNvSpPr>
            <a:spLocks noGrp="1" noChangeArrowheads="1"/>
          </p:cNvSpPr>
          <p:nvPr>
            <p:ph type="body" idx="4294967295"/>
          </p:nvPr>
        </p:nvSpPr>
        <p:spPr/>
        <p:txBody>
          <a:bodyPr/>
          <a:lstStyle/>
          <a:p>
            <a:endParaRPr lang="zh-CN" altLang="en-US" smtClean="0"/>
          </a:p>
        </p:txBody>
      </p:sp>
      <p:sp>
        <p:nvSpPr>
          <p:cNvPr id="717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9AC57C5D-A7E6-4368-B5C6-A8AC6F56BA86}" type="slidenum">
              <a:rPr lang="zh-CN" altLang="en-US"/>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noChangeArrowheads="1"/>
          </p:cNvSpPr>
          <p:nvPr>
            <p:ph type="sldImg" idx="4294967295"/>
          </p:nvPr>
        </p:nvSpPr>
        <p:spPr>
          <a:ln>
            <a:miter lim="800000"/>
          </a:ln>
        </p:spPr>
      </p:sp>
      <p:sp>
        <p:nvSpPr>
          <p:cNvPr id="13314" name="备注占位符 2"/>
          <p:cNvSpPr>
            <a:spLocks noGrp="1" noChangeArrowheads="1"/>
          </p:cNvSpPr>
          <p:nvPr>
            <p:ph type="body" idx="4294967295"/>
          </p:nvPr>
        </p:nvSpPr>
        <p:spPr/>
        <p:txBody>
          <a:bodyPr/>
          <a:lstStyle/>
          <a:p>
            <a:endParaRPr lang="zh-CN" altLang="en-US" smtClean="0"/>
          </a:p>
        </p:txBody>
      </p:sp>
      <p:sp>
        <p:nvSpPr>
          <p:cNvPr id="133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060437A3-5E75-4495-94B6-D986275EFB36}" type="slidenum">
              <a:rPr lang="zh-CN" altLang="en-US"/>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noChangeArrowheads="1"/>
          </p:cNvSpPr>
          <p:nvPr>
            <p:ph type="sldImg" idx="4294967295"/>
          </p:nvPr>
        </p:nvSpPr>
        <p:spPr>
          <a:ln>
            <a:miter lim="800000"/>
          </a:ln>
        </p:spPr>
      </p:sp>
      <p:sp>
        <p:nvSpPr>
          <p:cNvPr id="56322" name="备注占位符 2"/>
          <p:cNvSpPr>
            <a:spLocks noGrp="1" noChangeArrowheads="1"/>
          </p:cNvSpPr>
          <p:nvPr>
            <p:ph type="body" idx="4294967295"/>
          </p:nvPr>
        </p:nvSpPr>
        <p:spPr/>
        <p:txBody>
          <a:bodyPr/>
          <a:lstStyle/>
          <a:p>
            <a:endParaRPr lang="zh-CN" altLang="en-US" smtClean="0"/>
          </a:p>
        </p:txBody>
      </p:sp>
      <p:sp>
        <p:nvSpPr>
          <p:cNvPr id="5632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BDD74077-5002-4209-972A-F06DB66FDC85}" type="slidenum">
              <a:rPr lang="zh-CN" altLang="en-US"/>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幻灯片图像占位符 1"/>
          <p:cNvSpPr>
            <a:spLocks noGrp="1" noRot="1" noChangeAspect="1" noChangeArrowheads="1"/>
          </p:cNvSpPr>
          <p:nvPr>
            <p:ph type="sldImg" idx="4294967295"/>
          </p:nvPr>
        </p:nvSpPr>
        <p:spPr>
          <a:ln>
            <a:miter lim="800000"/>
          </a:ln>
        </p:spPr>
      </p:sp>
      <p:sp>
        <p:nvSpPr>
          <p:cNvPr id="72706" name="备注占位符 2"/>
          <p:cNvSpPr>
            <a:spLocks noGrp="1" noChangeArrowheads="1"/>
          </p:cNvSpPr>
          <p:nvPr>
            <p:ph type="body" idx="4294967295"/>
          </p:nvPr>
        </p:nvSpPr>
        <p:spPr/>
        <p:txBody>
          <a:bodyPr/>
          <a:lstStyle/>
          <a:p>
            <a:endParaRPr lang="zh-CN" altLang="en-US" smtClean="0"/>
          </a:p>
        </p:txBody>
      </p:sp>
      <p:sp>
        <p:nvSpPr>
          <p:cNvPr id="7270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604E82EE-18C4-488A-A449-A8870C77F793}"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noChangeArrowheads="1"/>
          </p:cNvSpPr>
          <p:nvPr>
            <p:ph type="sldImg" idx="4294967295"/>
          </p:nvPr>
        </p:nvSpPr>
        <p:spPr>
          <a:ln>
            <a:miter lim="800000"/>
          </a:ln>
        </p:spPr>
      </p:sp>
      <p:sp>
        <p:nvSpPr>
          <p:cNvPr id="11266" name="备注占位符 2"/>
          <p:cNvSpPr>
            <a:spLocks noGrp="1" noChangeArrowheads="1"/>
          </p:cNvSpPr>
          <p:nvPr>
            <p:ph type="body" idx="4294967295"/>
          </p:nvPr>
        </p:nvSpPr>
        <p:spPr/>
        <p:txBody>
          <a:bodyPr/>
          <a:lstStyle/>
          <a:p>
            <a:endParaRPr lang="zh-CN" altLang="en-US" smtClean="0"/>
          </a:p>
        </p:txBody>
      </p:sp>
      <p:sp>
        <p:nvSpPr>
          <p:cNvPr id="1126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59959F10-5B8B-4832-8A2D-F6A83A68D2D1}"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noChangeArrowheads="1"/>
          </p:cNvSpPr>
          <p:nvPr>
            <p:ph type="sldImg" idx="4294967295"/>
          </p:nvPr>
        </p:nvSpPr>
        <p:spPr>
          <a:ln>
            <a:miter lim="800000"/>
          </a:ln>
        </p:spPr>
      </p:sp>
      <p:sp>
        <p:nvSpPr>
          <p:cNvPr id="13314" name="备注占位符 2"/>
          <p:cNvSpPr>
            <a:spLocks noGrp="1" noChangeArrowheads="1"/>
          </p:cNvSpPr>
          <p:nvPr>
            <p:ph type="body" idx="4294967295"/>
          </p:nvPr>
        </p:nvSpPr>
        <p:spPr/>
        <p:txBody>
          <a:bodyPr/>
          <a:lstStyle/>
          <a:p>
            <a:endParaRPr lang="zh-CN" altLang="en-US" smtClean="0"/>
          </a:p>
        </p:txBody>
      </p:sp>
      <p:sp>
        <p:nvSpPr>
          <p:cNvPr id="133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060437A3-5E75-4495-94B6-D986275EFB36}"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noChangeArrowheads="1"/>
          </p:cNvSpPr>
          <p:nvPr>
            <p:ph type="sldImg" idx="4294967295"/>
          </p:nvPr>
        </p:nvSpPr>
        <p:spPr>
          <a:ln>
            <a:miter lim="800000"/>
          </a:ln>
        </p:spPr>
      </p:sp>
      <p:sp>
        <p:nvSpPr>
          <p:cNvPr id="13314" name="备注占位符 2"/>
          <p:cNvSpPr>
            <a:spLocks noGrp="1" noChangeArrowheads="1"/>
          </p:cNvSpPr>
          <p:nvPr>
            <p:ph type="body" idx="4294967295"/>
          </p:nvPr>
        </p:nvSpPr>
        <p:spPr/>
        <p:txBody>
          <a:bodyPr/>
          <a:lstStyle/>
          <a:p>
            <a:endParaRPr lang="zh-CN" altLang="en-US" smtClean="0"/>
          </a:p>
        </p:txBody>
      </p:sp>
      <p:sp>
        <p:nvSpPr>
          <p:cNvPr id="133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060437A3-5E75-4495-94B6-D986275EFB36}"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noChangeArrowheads="1"/>
          </p:cNvSpPr>
          <p:nvPr>
            <p:ph type="sldImg" idx="4294967295"/>
          </p:nvPr>
        </p:nvSpPr>
        <p:spPr>
          <a:ln>
            <a:miter lim="800000"/>
          </a:ln>
        </p:spPr>
      </p:sp>
      <p:sp>
        <p:nvSpPr>
          <p:cNvPr id="13314" name="备注占位符 2"/>
          <p:cNvSpPr>
            <a:spLocks noGrp="1" noChangeArrowheads="1"/>
          </p:cNvSpPr>
          <p:nvPr>
            <p:ph type="body" idx="4294967295"/>
          </p:nvPr>
        </p:nvSpPr>
        <p:spPr/>
        <p:txBody>
          <a:bodyPr/>
          <a:lstStyle/>
          <a:p>
            <a:endParaRPr lang="zh-CN" altLang="en-US" smtClean="0"/>
          </a:p>
        </p:txBody>
      </p:sp>
      <p:sp>
        <p:nvSpPr>
          <p:cNvPr id="133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060437A3-5E75-4495-94B6-D986275EFB36}" type="slidenum">
              <a:rPr lang="zh-CN" altLang="en-US"/>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noChangeArrowheads="1"/>
          </p:cNvSpPr>
          <p:nvPr>
            <p:ph type="sldImg" idx="4294967295"/>
          </p:nvPr>
        </p:nvSpPr>
        <p:spPr>
          <a:ln>
            <a:miter lim="800000"/>
          </a:ln>
        </p:spPr>
      </p:sp>
      <p:sp>
        <p:nvSpPr>
          <p:cNvPr id="13314" name="备注占位符 2"/>
          <p:cNvSpPr>
            <a:spLocks noGrp="1" noChangeArrowheads="1"/>
          </p:cNvSpPr>
          <p:nvPr>
            <p:ph type="body" idx="4294967295"/>
          </p:nvPr>
        </p:nvSpPr>
        <p:spPr/>
        <p:txBody>
          <a:bodyPr/>
          <a:lstStyle/>
          <a:p>
            <a:endParaRPr lang="zh-CN" altLang="en-US" smtClean="0"/>
          </a:p>
        </p:txBody>
      </p:sp>
      <p:sp>
        <p:nvSpPr>
          <p:cNvPr id="133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pPr fontAlgn="base"/>
            <a:fld id="{060437A3-5E75-4495-94B6-D986275EFB36}"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4" Type="http://schemas.openxmlformats.org/officeDocument/2006/relationships/image" Target="../media/image3.wmf"/><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4" Type="http://schemas.openxmlformats.org/officeDocument/2006/relationships/image" Target="../media/image3.wmf"/><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4" Type="http://schemas.openxmlformats.org/officeDocument/2006/relationships/image" Target="../media/image3.wmf"/><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内容">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bg bwMode="auto">
      <p:bgPr>
        <a:solidFill>
          <a:srgbClr val="F1F1F1"/>
        </a:solidFill>
        <a:effectLst/>
      </p:bgPr>
    </p:bg>
    <p:spTree>
      <p:nvGrpSpPr>
        <p:cNvPr id="1" name=""/>
        <p:cNvGrpSpPr/>
        <p:nvPr/>
      </p:nvGrpSpPr>
      <p:grpSpPr>
        <a:xfrm>
          <a:off x="0" y="0"/>
          <a:ext cx="0" cy="0"/>
          <a:chOff x="0" y="0"/>
          <a:chExt cx="0" cy="0"/>
        </a:xfrm>
      </p:grpSpPr>
      <p:cxnSp>
        <p:nvCxnSpPr>
          <p:cNvPr id="2" name="直接连接符 1"/>
          <p:cNvCxnSpPr/>
          <p:nvPr userDrawn="1"/>
        </p:nvCxnSpPr>
        <p:spPr>
          <a:xfrm>
            <a:off x="434975" y="666750"/>
            <a:ext cx="82804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7596252" y="353578"/>
            <a:ext cx="1062209" cy="252907"/>
          </a:xfrm>
          <a:prstGeom prst="rect">
            <a:avLst/>
          </a:prstGeom>
        </p:spPr>
      </p:pic>
      <p:pic>
        <p:nvPicPr>
          <p:cNvPr id="2049" name="图片 2048" descr="ppt/media/image3.wmf"/>
          <p:cNvPicPr/>
          <p:nvPr/>
        </p:nvPicPr>
        <p:blipFill>
          <a:blip r:embed="rId4"/>
          <a:stretch>
            <a:fillRect/>
          </a:stretch>
        </p:blipFill>
        <p:spPr>
          <a:xfrm>
            <a:off x="8446135" y="4942205"/>
            <a:ext cx="667385" cy="175895"/>
          </a:xfrm>
          <a:prstGeom prst="rect">
            <a:avLst/>
          </a:prstGeom>
          <a:noFill/>
          <a:ln w="9525">
            <a:noFill/>
          </a:ln>
        </p:spPr>
      </p:pic>
    </p:spTree>
  </p:cSld>
  <p:clrMapOvr>
    <a:masterClrMapping/>
  </p:clrMapOvr>
  <p:transition spd="med" advTm="0">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56E05380-FC59-461D-8EA6-8BBCAAEBF92A}" type="slidenum">
              <a:rPr lang="zh-CN" altLang="en-US"/>
            </a:fld>
            <a:endParaRPr lang="zh-CN" altLang="en-US"/>
          </a:p>
        </p:txBody>
      </p:sp>
    </p:spTree>
  </p:cSld>
  <p:clrMapOvr>
    <a:masterClrMapping/>
  </p:clrMapOvr>
  <p:transition spd="med"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noProof="1"/>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2B4711B1-0070-47DE-91B5-EF020C6A5414}" type="slidenum">
              <a:rPr lang="zh-CN" altLang="en-US"/>
            </a:fld>
            <a:endParaRPr lang="zh-CN" altLang="en-US"/>
          </a:p>
        </p:txBody>
      </p:sp>
    </p:spTree>
  </p:cSld>
  <p:clrMapOvr>
    <a:masterClrMapping/>
  </p:clrMapOvr>
  <p:transition spd="med" advTm="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1C38462-35C1-45FE-B058-7BA0EEDFE71D}" type="slidenum">
              <a:rPr lang="zh-CN" altLang="en-US"/>
            </a:fld>
            <a:endParaRPr lang="zh-CN" altLang="en-US"/>
          </a:p>
        </p:txBody>
      </p:sp>
    </p:spTree>
  </p:cSld>
  <p:clrMapOvr>
    <a:masterClrMapping/>
  </p:clrMapOvr>
  <p:transition spd="med"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E70426AE-2D22-4659-8535-55AEAF0A9B62}" type="slidenum">
              <a:rPr lang="zh-CN" altLang="en-US"/>
            </a:fld>
            <a:endParaRPr lang="zh-CN" altLang="en-US"/>
          </a:p>
        </p:txBody>
      </p:sp>
    </p:spTree>
  </p:cSld>
  <p:clrMapOvr>
    <a:masterClrMapping/>
  </p:clrMapOvr>
  <p:transition spd="med"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1C5C3654-58C2-4927-A51E-B00914F38119}" type="slidenum">
              <a:rPr lang="zh-CN" altLang="en-US"/>
            </a:fld>
            <a:endParaRPr lang="zh-CN" altLang="en-US"/>
          </a:p>
        </p:txBody>
      </p:sp>
    </p:spTree>
  </p:cSld>
  <p:clrMapOvr>
    <a:masterClrMapping/>
  </p:clrMapOvr>
  <p:transition spd="med"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标题幻灯片">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标题和内容">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bwMode="auto">
      <p:bgPr>
        <a:solidFill>
          <a:srgbClr val="F1F1F1"/>
        </a:solidFill>
        <a:effectLst/>
      </p:bgPr>
    </p:bg>
    <p:spTree>
      <p:nvGrpSpPr>
        <p:cNvPr id="1" name=""/>
        <p:cNvGrpSpPr/>
        <p:nvPr/>
      </p:nvGrpSpPr>
      <p:grpSpPr>
        <a:xfrm>
          <a:off x="0" y="0"/>
          <a:ext cx="0" cy="0"/>
          <a:chOff x="0" y="0"/>
          <a:chExt cx="0" cy="0"/>
        </a:xfrm>
      </p:grpSpPr>
      <p:cxnSp>
        <p:nvCxnSpPr>
          <p:cNvPr id="2" name="直接连接符 1"/>
          <p:cNvCxnSpPr/>
          <p:nvPr userDrawn="1"/>
        </p:nvCxnSpPr>
        <p:spPr>
          <a:xfrm>
            <a:off x="434975" y="666750"/>
            <a:ext cx="82804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7596252" y="353578"/>
            <a:ext cx="1062209" cy="252907"/>
          </a:xfrm>
          <a:prstGeom prst="rect">
            <a:avLst/>
          </a:prstGeom>
        </p:spPr>
      </p:pic>
      <p:pic>
        <p:nvPicPr>
          <p:cNvPr id="3073" name="图片 3072" descr="ppt/media/image3.wmf"/>
          <p:cNvPicPr/>
          <p:nvPr/>
        </p:nvPicPr>
        <p:blipFill>
          <a:blip r:embed="rId4"/>
          <a:stretch>
            <a:fillRect/>
          </a:stretch>
        </p:blipFill>
        <p:spPr>
          <a:xfrm>
            <a:off x="8446135" y="4942205"/>
            <a:ext cx="667385" cy="175895"/>
          </a:xfrm>
          <a:prstGeom prst="rect">
            <a:avLst/>
          </a:prstGeom>
          <a:noFill/>
          <a:ln w="9525">
            <a:noFill/>
          </a:ln>
        </p:spPr>
      </p:pic>
    </p:spTree>
  </p:cSld>
  <p:clrMapOvr>
    <a:masterClrMapping/>
  </p:clrMapOvr>
  <p:transition spd="med" advTm="0">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56E05380-FC59-461D-8EA6-8BBCAAEBF92A}" type="slidenum">
              <a:rPr lang="zh-CN" altLang="en-US"/>
            </a:fld>
            <a:endParaRPr lang="zh-CN" altLang="en-US"/>
          </a:p>
        </p:txBody>
      </p:sp>
    </p:spTree>
  </p:cSld>
  <p:clrMapOvr>
    <a:masterClrMapping/>
  </p:clrMapOvr>
  <p:transition spd="med"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noProof="1"/>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2B4711B1-0070-47DE-91B5-EF020C6A5414}" type="slidenum">
              <a:rPr lang="zh-CN" altLang="en-US"/>
            </a:fld>
            <a:endParaRPr lang="zh-CN" altLang="en-US"/>
          </a:p>
        </p:txBody>
      </p:sp>
    </p:spTree>
  </p:cSld>
  <p:clrMapOvr>
    <a:masterClrMapping/>
  </p:clrMapOvr>
  <p:transition spd="med"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1C38462-35C1-45FE-B058-7BA0EEDFE71D}" type="slidenum">
              <a:rPr lang="zh-CN" altLang="en-US"/>
            </a:fld>
            <a:endParaRPr lang="zh-CN" altLang="en-US"/>
          </a:p>
        </p:txBody>
      </p:sp>
    </p:spTree>
  </p:cSld>
  <p:clrMapOvr>
    <a:masterClrMapping/>
  </p:clrMapOvr>
  <p:transition spd="med"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E70426AE-2D22-4659-8535-55AEAF0A9B62}" type="slidenum">
              <a:rPr lang="zh-CN" altLang="en-US"/>
            </a:fld>
            <a:endParaRPr lang="zh-CN" altLang="en-US"/>
          </a:p>
        </p:txBody>
      </p:sp>
    </p:spTree>
  </p:cSld>
  <p:clrMapOvr>
    <a:masterClrMapping/>
  </p:clrMapOvr>
  <p:transition spd="med"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1C5C3654-58C2-4927-A51E-B00914F38119}" type="slidenum">
              <a:rPr lang="zh-CN" altLang="en-US"/>
            </a:fld>
            <a:endParaRPr lang="zh-CN" altLang="en-US"/>
          </a:p>
        </p:txBody>
      </p:sp>
    </p:spTree>
  </p:cSld>
  <p:clrMapOvr>
    <a:masterClrMapping/>
  </p:clrMapOvr>
  <p:transition spd="med"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bwMode="auto">
      <p:bgPr>
        <a:solidFill>
          <a:srgbClr val="F1F1F1"/>
        </a:solidFill>
        <a:effectLst/>
      </p:bgPr>
    </p:bg>
    <p:spTree>
      <p:nvGrpSpPr>
        <p:cNvPr id="1" name=""/>
        <p:cNvGrpSpPr/>
        <p:nvPr/>
      </p:nvGrpSpPr>
      <p:grpSpPr>
        <a:xfrm>
          <a:off x="0" y="0"/>
          <a:ext cx="0" cy="0"/>
          <a:chOff x="0" y="0"/>
          <a:chExt cx="0" cy="0"/>
        </a:xfrm>
      </p:grpSpPr>
      <p:cxnSp>
        <p:nvCxnSpPr>
          <p:cNvPr id="2" name="直接连接符 1"/>
          <p:cNvCxnSpPr/>
          <p:nvPr userDrawn="1"/>
        </p:nvCxnSpPr>
        <p:spPr>
          <a:xfrm>
            <a:off x="434975" y="666750"/>
            <a:ext cx="82804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7596252" y="353578"/>
            <a:ext cx="1062209" cy="252907"/>
          </a:xfrm>
          <a:prstGeom prst="rect">
            <a:avLst/>
          </a:prstGeom>
        </p:spPr>
      </p:pic>
      <p:pic>
        <p:nvPicPr>
          <p:cNvPr id="1025" name="图片 1024" descr="ppt/media/image3.wmf"/>
          <p:cNvPicPr/>
          <p:nvPr/>
        </p:nvPicPr>
        <p:blipFill>
          <a:blip r:embed="rId4"/>
          <a:stretch>
            <a:fillRect/>
          </a:stretch>
        </p:blipFill>
        <p:spPr>
          <a:xfrm>
            <a:off x="8446135" y="4942205"/>
            <a:ext cx="667385" cy="175895"/>
          </a:xfrm>
          <a:prstGeom prst="rect">
            <a:avLst/>
          </a:prstGeom>
          <a:noFill/>
          <a:ln w="9525">
            <a:noFill/>
          </a:ln>
        </p:spPr>
      </p:pic>
    </p:spTree>
  </p:cSld>
  <p:clrMapOvr>
    <a:masterClrMapping/>
  </p:clrMapOvr>
  <p:transition spd="med" advTm="0">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56E05380-FC59-461D-8EA6-8BBCAAEBF92A}" type="slidenum">
              <a:rPr lang="zh-CN" altLang="en-US"/>
            </a:fld>
            <a:endParaRPr lang="zh-CN" altLang="en-US"/>
          </a:p>
        </p:txBody>
      </p:sp>
    </p:spTree>
  </p:cSld>
  <p:clrMapOvr>
    <a:masterClrMapping/>
  </p:clrMapOvr>
  <p:transition spd="med"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noProof="1"/>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2B4711B1-0070-47DE-91B5-EF020C6A5414}" type="slidenum">
              <a:rPr lang="zh-CN" altLang="en-US"/>
            </a:fld>
            <a:endParaRPr lang="zh-CN" altLang="en-US"/>
          </a:p>
        </p:txBody>
      </p:sp>
    </p:spTree>
  </p:cSld>
  <p:clrMapOvr>
    <a:masterClrMapping/>
  </p:clrMapOvr>
  <p:transition spd="med"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1C38462-35C1-45FE-B058-7BA0EEDFE71D}" type="slidenum">
              <a:rPr lang="zh-CN" altLang="en-US"/>
            </a:fld>
            <a:endParaRPr lang="zh-CN" altLang="en-US"/>
          </a:p>
        </p:txBody>
      </p:sp>
    </p:spTree>
  </p:cSld>
  <p:clrMapOvr>
    <a:masterClrMapping/>
  </p:clrMapOvr>
  <p:transition spd="med"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E70426AE-2D22-4659-8535-55AEAF0A9B62}" type="slidenum">
              <a:rPr lang="zh-CN" altLang="en-US"/>
            </a:fld>
            <a:endParaRPr lang="zh-CN" altLang="en-US"/>
          </a:p>
        </p:txBody>
      </p:sp>
    </p:spTree>
  </p:cSld>
  <p:clrMapOvr>
    <a:masterClrMapping/>
  </p:clrMapOvr>
  <p:transition spd="med"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1C5C3654-58C2-4927-A51E-B00914F38119}" type="slidenum">
              <a:rPr lang="zh-CN" altLang="en-US"/>
            </a:fld>
            <a:endParaRPr lang="zh-CN" altLang="en-US"/>
          </a:p>
        </p:txBody>
      </p:sp>
    </p:spTree>
  </p:cSld>
  <p:clrMapOvr>
    <a:masterClrMapping/>
  </p:clrMapOvr>
  <p:transition spd="med"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幻灯片">
    <p:bg bwMode="auto">
      <p:bgPr>
        <a:solidFill>
          <a:srgbClr val="F1F1F1"/>
        </a:solidFill>
        <a:effectLst/>
      </p:bgPr>
    </p:bg>
    <p:spTree>
      <p:nvGrpSpPr>
        <p:cNvPr id="1" name=""/>
        <p:cNvGrpSpPr/>
        <p:nvPr/>
      </p:nvGrpSpPr>
      <p:grpSpPr>
        <a:xfrm>
          <a:off x="0" y="0"/>
          <a:ext cx="0" cy="0"/>
          <a:chOff x="0" y="0"/>
          <a:chExt cx="0" cy="0"/>
        </a:xfrm>
      </p:grpSpPr>
    </p:spTree>
  </p:cSld>
  <p:clrMapOvr>
    <a:masterClrMapping/>
  </p:clrMapOvr>
  <p:transition spd="med"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slideLayout" Target="../slideLayouts/slideLayout16.xml"/><Relationship Id="rId7" Type="http://schemas.openxmlformats.org/officeDocument/2006/relationships/slideLayout" Target="../slideLayouts/slideLayout15.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9" Type="http://schemas.openxmlformats.org/officeDocument/2006/relationships/theme" Target="../theme/theme3.xml"/><Relationship Id="rId8" Type="http://schemas.openxmlformats.org/officeDocument/2006/relationships/slideLayout" Target="../slideLayouts/slideLayout24.xml"/><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fld id="{7D8338A4-A964-4845-8823-9E87D3B412B9}"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advTm="0">
    <p:fade/>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fld id="{7D8338A4-A964-4845-8823-9E87D3B412B9}"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Lst>
  <p:transition spd="med" advTm="0">
    <p:fade/>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fld id="{530820CF-B880-4189-942D-D702A7CBA730}" type="datetimeFigureOut">
              <a:rPr lang="zh-CN" altLang="en-US"/>
            </a:fld>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fld id="{7D8338A4-A964-4845-8823-9E87D3B412B9}"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transition spd="med" advTm="0">
    <p:fade/>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7.svg"/><Relationship Id="rId1"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7452240" y="4880352"/>
            <a:ext cx="775136" cy="246221"/>
          </a:xfrm>
          <a:prstGeom prst="rect">
            <a:avLst/>
          </a:prstGeom>
        </p:spPr>
        <p:txBody>
          <a:bodyPr wrap="square">
            <a:spAutoFit/>
          </a:bodyPr>
          <a:lstStyle/>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pic>
        <p:nvPicPr>
          <p:cNvPr id="6145" name="Picture 2"/>
          <p:cNvPicPr>
            <a:picLocks noChangeAspect="1" noChangeArrowheads="1"/>
          </p:cNvPicPr>
          <p:nvPr/>
        </p:nvPicPr>
        <p:blipFill>
          <a:blip r:embed="rId1" cstate="screen"/>
          <a:srcRect/>
          <a:stretch>
            <a:fillRect/>
          </a:stretch>
        </p:blipFill>
        <p:spPr bwMode="auto">
          <a:xfrm>
            <a:off x="1588" y="-1172845"/>
            <a:ext cx="91408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2"/>
          <p:cNvSpPr txBox="1">
            <a:spLocks noChangeArrowheads="1"/>
          </p:cNvSpPr>
          <p:nvPr/>
        </p:nvSpPr>
        <p:spPr bwMode="auto">
          <a:xfrm>
            <a:off x="107687" y="-20702"/>
            <a:ext cx="8712726" cy="1886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ts val="7000"/>
              </a:lnSpc>
            </a:pPr>
            <a:r>
              <a:rPr lang="zh-CN" altLang="en-US" sz="4000" b="1" dirty="0" smtClean="0">
                <a:latin typeface="微软雅黑" panose="020B0503020204020204" pitchFamily="34" charset="-122"/>
                <a:ea typeface="微软雅黑" panose="020B0503020204020204" pitchFamily="34" charset="-122"/>
              </a:rPr>
              <a:t>浙江工业</a:t>
            </a:r>
            <a:r>
              <a:rPr lang="zh-CN" altLang="en-US" sz="4000" b="1" dirty="0" smtClean="0">
                <a:latin typeface="微软雅黑" panose="020B0503020204020204" pitchFamily="34" charset="-122"/>
                <a:ea typeface="微软雅黑" panose="020B0503020204020204" pitchFamily="34" charset="-122"/>
              </a:rPr>
              <a:t>大学</a:t>
            </a:r>
            <a:endParaRPr lang="zh-CN" altLang="en-US" sz="4000" b="1" dirty="0" smtClean="0">
              <a:latin typeface="微软雅黑" panose="020B0503020204020204" pitchFamily="34" charset="-122"/>
              <a:ea typeface="微软雅黑" panose="020B0503020204020204" pitchFamily="34" charset="-122"/>
            </a:endParaRPr>
          </a:p>
          <a:p>
            <a:pPr algn="ctr">
              <a:lnSpc>
                <a:spcPts val="7000"/>
              </a:lnSpc>
            </a:pPr>
            <a:r>
              <a:rPr lang="zh-CN" altLang="en-US" sz="4000" b="1" dirty="0" smtClean="0">
                <a:latin typeface="微软雅黑" panose="020B0503020204020204" pitchFamily="34" charset="-122"/>
                <a:ea typeface="微软雅黑" panose="020B0503020204020204" pitchFamily="34" charset="-122"/>
                <a:sym typeface="+mn-ea"/>
              </a:rPr>
              <a:t>固定资产管理系统</a:t>
            </a:r>
            <a:endParaRPr lang="zh-CN" altLang="en-US" sz="4000" b="1" dirty="0" smtClean="0">
              <a:latin typeface="微软雅黑" panose="020B0503020204020204" pitchFamily="34" charset="-122"/>
              <a:ea typeface="微软雅黑" panose="020B0503020204020204" pitchFamily="34" charset="-122"/>
            </a:endParaRPr>
          </a:p>
        </p:txBody>
      </p:sp>
      <p:sp>
        <p:nvSpPr>
          <p:cNvPr id="8" name="Text Box 2"/>
          <p:cNvSpPr txBox="1">
            <a:spLocks noChangeArrowheads="1"/>
          </p:cNvSpPr>
          <p:nvPr/>
        </p:nvSpPr>
        <p:spPr bwMode="auto">
          <a:xfrm>
            <a:off x="2436019" y="4404836"/>
            <a:ext cx="4271962" cy="737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400" dirty="0" smtClean="0">
                <a:latin typeface="微软雅黑" panose="020B0503020204020204" pitchFamily="34" charset="-122"/>
                <a:ea typeface="微软雅黑" panose="020B0503020204020204" pitchFamily="34" charset="-122"/>
              </a:rPr>
              <a:t>山东国子软件股份有限公司</a:t>
            </a:r>
            <a:endParaRPr lang="en-US" altLang="zh-CN" sz="1400" dirty="0" smtClean="0">
              <a:latin typeface="微软雅黑" panose="020B0503020204020204" pitchFamily="34" charset="-122"/>
              <a:ea typeface="微软雅黑" panose="020B0503020204020204" pitchFamily="34" charset="-122"/>
            </a:endParaRPr>
          </a:p>
          <a:p>
            <a:pPr algn="ctr">
              <a:lnSpc>
                <a:spcPct val="150000"/>
              </a:lnSpc>
            </a:pPr>
            <a:r>
              <a:rPr lang="en-US" altLang="zh-CN" sz="1400" dirty="0" smtClean="0">
                <a:latin typeface="微软雅黑" panose="020B0503020204020204" pitchFamily="34" charset="-122"/>
                <a:ea typeface="微软雅黑" panose="020B0503020204020204" pitchFamily="34" charset="-122"/>
              </a:rPr>
              <a:t>2022</a:t>
            </a:r>
            <a:r>
              <a:rPr lang="zh-CN" altLang="en-US" sz="1400" dirty="0" smtClean="0">
                <a:latin typeface="微软雅黑" panose="020B0503020204020204" pitchFamily="34" charset="-122"/>
                <a:ea typeface="微软雅黑" panose="020B0503020204020204" pitchFamily="34" charset="-122"/>
              </a:rPr>
              <a:t>年</a:t>
            </a:r>
            <a:endParaRPr lang="zh-CN" altLang="en-US" sz="1400" dirty="0">
              <a:latin typeface="微软雅黑" panose="020B0503020204020204" pitchFamily="34" charset="-122"/>
              <a:ea typeface="微软雅黑" panose="020B0503020204020204" pitchFamily="34" charset="-122"/>
            </a:endParaRPr>
          </a:p>
        </p:txBody>
      </p:sp>
      <p:sp>
        <p:nvSpPr>
          <p:cNvPr id="16" name="TextBox 15"/>
          <p:cNvSpPr txBox="1">
            <a:spLocks noChangeArrowheads="1"/>
          </p:cNvSpPr>
          <p:nvPr/>
        </p:nvSpPr>
        <p:spPr bwMode="auto">
          <a:xfrm>
            <a:off x="6948805" y="271973"/>
            <a:ext cx="154432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p>
            <a:pPr algn="ctr"/>
            <a:r>
              <a:rPr lang="en-US" altLang="zh-CN" sz="2400" b="1" dirty="0" smtClean="0">
                <a:solidFill>
                  <a:schemeClr val="accent1"/>
                </a:solidFill>
                <a:latin typeface="隶书" panose="02010509060101010101" pitchFamily="49" charset="-122"/>
                <a:ea typeface="隶书" panose="02010509060101010101" pitchFamily="49" charset="-122"/>
              </a:rPr>
              <a:t>2022</a:t>
            </a:r>
            <a:r>
              <a:rPr lang="zh-CN" altLang="en-US" sz="2400" b="1" dirty="0" smtClean="0">
                <a:solidFill>
                  <a:schemeClr val="accent1"/>
                </a:solidFill>
                <a:latin typeface="隶书" panose="02010509060101010101" pitchFamily="49" charset="-122"/>
                <a:ea typeface="隶书" panose="02010509060101010101" pitchFamily="49" charset="-122"/>
              </a:rPr>
              <a:t>年度</a:t>
            </a:r>
            <a:endParaRPr lang="zh-CN" altLang="en-US" sz="2400" b="1" dirty="0">
              <a:solidFill>
                <a:schemeClr val="accent1"/>
              </a:solidFill>
              <a:latin typeface="隶书" panose="02010509060101010101" pitchFamily="49" charset="-122"/>
              <a:ea typeface="隶书" panose="02010509060101010101" pitchFamily="49"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1"/>
          <p:cNvSpPr txBox="1">
            <a:spLocks noChangeArrowheads="1"/>
          </p:cNvSpPr>
          <p:nvPr/>
        </p:nvSpPr>
        <p:spPr bwMode="auto">
          <a:xfrm>
            <a:off x="355600" y="206375"/>
            <a:ext cx="11988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资产变动</a:t>
            </a:r>
            <a:endParaRPr lang="zh-CN" altLang="en-US" sz="1200" b="1" dirty="0">
              <a:solidFill>
                <a:schemeClr val="accent1"/>
              </a:solidFill>
              <a:latin typeface="微软雅黑" panose="020B0503020204020204" pitchFamily="34" charset="-122"/>
              <a:ea typeface="微软雅黑" panose="020B0503020204020204" pitchFamily="34" charset="-122"/>
            </a:endParaRPr>
          </a:p>
        </p:txBody>
      </p:sp>
      <p:sp>
        <p:nvSpPr>
          <p:cNvPr id="4" name="文本框 3"/>
          <p:cNvSpPr txBox="1">
            <a:spLocks noChangeArrowheads="1"/>
          </p:cNvSpPr>
          <p:nvPr/>
        </p:nvSpPr>
        <p:spPr bwMode="auto">
          <a:xfrm>
            <a:off x="375741" y="725863"/>
            <a:ext cx="8047990" cy="1060450"/>
          </a:xfrm>
          <a:prstGeom prst="rect">
            <a:avLst/>
          </a:prstGeom>
          <a:noFill/>
        </p:spPr>
        <p:txBody>
          <a:bodyPr wrap="square" rtlCol="0">
            <a:sp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en-US" altLang="zh-CN" dirty="0">
                <a:sym typeface="+mn-ea"/>
              </a:rPr>
              <a:t>Tips：</a:t>
            </a:r>
            <a:r>
              <a:rPr lang="zh-CN" dirty="0">
                <a:sym typeface="+mn-ea"/>
              </a:rPr>
              <a:t>与资产调拨一致，若资产使用过程中发生变</a:t>
            </a:r>
            <a:r>
              <a:rPr lang="zh-CN" dirty="0">
                <a:sym typeface="+mn-ea"/>
              </a:rPr>
              <a:t>更，需进行变动单据申请与审批，确保资产管理过程可控。</a:t>
            </a:r>
            <a:endParaRPr lang="zh-CN" dirty="0">
              <a:sym typeface="+mn-ea"/>
            </a:endParaRPr>
          </a:p>
          <a:p>
            <a:r>
              <a:rPr lang="en-US" altLang="zh-CN" dirty="0">
                <a:sym typeface="+mn-ea"/>
              </a:rPr>
              <a:t>           项目变动实现对资产进行使用单位、使用人、现状、存放地点（房屋构筑物，土地类除外）、使用方向、数量（房屋构筑物，         </a:t>
            </a:r>
            <a:r>
              <a:rPr lang="en-US" altLang="zh-CN" dirty="0">
                <a:sym typeface="+mn-ea"/>
              </a:rPr>
              <a:t>         </a:t>
            </a:r>
            <a:r>
              <a:rPr lang="en-US" altLang="zh-CN" dirty="0">
                <a:sym typeface="+mn-ea"/>
              </a:rPr>
              <a:t>土地类除外）的变动</a:t>
            </a:r>
            <a:r>
              <a:rPr lang="zh-CN" altLang="en-US" dirty="0">
                <a:sym typeface="+mn-ea"/>
              </a:rPr>
              <a:t>；价值变动是实现资产的原价增加，附件变更。</a:t>
            </a:r>
            <a:endParaRPr lang="zh-CN" altLang="en-US" dirty="0">
              <a:sym typeface="+mn-ea"/>
            </a:endParaRPr>
          </a:p>
          <a:p>
            <a:r>
              <a:rPr lang="zh-CN" altLang="en-US" b="1" dirty="0">
                <a:latin typeface="宋体" panose="02010600030101010101" pitchFamily="2" charset="-122"/>
                <a:ea typeface="宋体" panose="02010600030101010101" pitchFamily="2" charset="-122"/>
                <a:sym typeface="+mn-ea"/>
              </a:rPr>
              <a:t>注意：资产项目变动只需通过归口审核；单价变动、附件增加还需通过财务审核。</a:t>
            </a:r>
            <a:endParaRPr lang="zh-CN" altLang="en-US" b="1" dirty="0">
              <a:latin typeface="宋体" panose="02010600030101010101" pitchFamily="2" charset="-122"/>
              <a:ea typeface="宋体" panose="02010600030101010101" pitchFamily="2" charset="-122"/>
              <a:sym typeface="+mn-ea"/>
            </a:endParaRPr>
          </a:p>
        </p:txBody>
      </p:sp>
      <p:grpSp>
        <p:nvGrpSpPr>
          <p:cNvPr id="31750" name="组合 3"/>
          <p:cNvGrpSpPr/>
          <p:nvPr/>
        </p:nvGrpSpPr>
        <p:grpSpPr>
          <a:xfrm>
            <a:off x="755643" y="1891030"/>
            <a:ext cx="7803522" cy="2964180"/>
            <a:chOff x="852" y="2468"/>
            <a:chExt cx="12357" cy="6125"/>
          </a:xfrm>
        </p:grpSpPr>
        <p:sp>
          <p:nvSpPr>
            <p:cNvPr id="28677" name="AutoShape 4"/>
            <p:cNvSpPr/>
            <p:nvPr/>
          </p:nvSpPr>
          <p:spPr>
            <a:xfrm>
              <a:off x="5272" y="2468"/>
              <a:ext cx="2608" cy="67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资产变动</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78" name="AutoShape 5"/>
            <p:cNvSpPr/>
            <p:nvPr/>
          </p:nvSpPr>
          <p:spPr>
            <a:xfrm>
              <a:off x="2327" y="4167"/>
              <a:ext cx="1927" cy="566"/>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项目变动</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79" name="AutoShape 6"/>
            <p:cNvSpPr/>
            <p:nvPr/>
          </p:nvSpPr>
          <p:spPr>
            <a:xfrm>
              <a:off x="11282" y="5287"/>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附件</a:t>
              </a: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增加</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80" name="AutoShape 7"/>
            <p:cNvSpPr/>
            <p:nvPr/>
          </p:nvSpPr>
          <p:spPr>
            <a:xfrm>
              <a:off x="6067" y="5287"/>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单价变动</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82" name="AutoShape 9"/>
            <p:cNvSpPr/>
            <p:nvPr/>
          </p:nvSpPr>
          <p:spPr>
            <a:xfrm>
              <a:off x="3703" y="5357"/>
              <a:ext cx="1927" cy="566"/>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使 用 人</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83" name="AutoShape 10"/>
            <p:cNvSpPr/>
            <p:nvPr/>
          </p:nvSpPr>
          <p:spPr>
            <a:xfrm>
              <a:off x="3702" y="6262"/>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使用单位</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84" name="AutoShape 11"/>
            <p:cNvSpPr/>
            <p:nvPr/>
          </p:nvSpPr>
          <p:spPr>
            <a:xfrm>
              <a:off x="3687" y="8025"/>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现     状</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28685" name="AutoShape 12"/>
            <p:cNvSpPr/>
            <p:nvPr/>
          </p:nvSpPr>
          <p:spPr>
            <a:xfrm>
              <a:off x="3687" y="7116"/>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存放地点</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31760" name="Line 13"/>
            <p:cNvSpPr/>
            <p:nvPr/>
          </p:nvSpPr>
          <p:spPr>
            <a:xfrm>
              <a:off x="3235" y="4735"/>
              <a:ext cx="0" cy="3630"/>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1" name="Line 14"/>
            <p:cNvSpPr/>
            <p:nvPr/>
          </p:nvSpPr>
          <p:spPr>
            <a:xfrm>
              <a:off x="6632" y="3147"/>
              <a:ext cx="0" cy="680"/>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2" name="Line 15"/>
            <p:cNvSpPr/>
            <p:nvPr/>
          </p:nvSpPr>
          <p:spPr>
            <a:xfrm flipH="1">
              <a:off x="3347" y="3812"/>
              <a:ext cx="6235" cy="15"/>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4" name="Line 17"/>
            <p:cNvSpPr/>
            <p:nvPr/>
          </p:nvSpPr>
          <p:spPr>
            <a:xfrm>
              <a:off x="12190" y="4947"/>
              <a:ext cx="0" cy="34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5" name="Line 18"/>
            <p:cNvSpPr/>
            <p:nvPr/>
          </p:nvSpPr>
          <p:spPr>
            <a:xfrm>
              <a:off x="3347" y="3827"/>
              <a:ext cx="0" cy="34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6" name="Line 19"/>
            <p:cNvSpPr/>
            <p:nvPr/>
          </p:nvSpPr>
          <p:spPr>
            <a:xfrm>
              <a:off x="7087" y="4947"/>
              <a:ext cx="0" cy="34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7" name="Line 20"/>
            <p:cNvSpPr/>
            <p:nvPr/>
          </p:nvSpPr>
          <p:spPr>
            <a:xfrm flipH="1">
              <a:off x="3235" y="5642"/>
              <a:ext cx="452" cy="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8" name="Line 21"/>
            <p:cNvSpPr/>
            <p:nvPr/>
          </p:nvSpPr>
          <p:spPr>
            <a:xfrm flipH="1">
              <a:off x="3235" y="6550"/>
              <a:ext cx="455" cy="0"/>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69" name="Line 22"/>
            <p:cNvSpPr/>
            <p:nvPr/>
          </p:nvSpPr>
          <p:spPr>
            <a:xfrm flipH="1">
              <a:off x="3235" y="7457"/>
              <a:ext cx="452" cy="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70" name="Line 23"/>
            <p:cNvSpPr/>
            <p:nvPr/>
          </p:nvSpPr>
          <p:spPr>
            <a:xfrm flipH="1">
              <a:off x="3235" y="8362"/>
              <a:ext cx="452" cy="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28698" name="AutoShape 8"/>
            <p:cNvSpPr/>
            <p:nvPr/>
          </p:nvSpPr>
          <p:spPr>
            <a:xfrm>
              <a:off x="8674" y="4151"/>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价值变动</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31772" name="Line 16"/>
            <p:cNvSpPr/>
            <p:nvPr/>
          </p:nvSpPr>
          <p:spPr>
            <a:xfrm>
              <a:off x="9582" y="3812"/>
              <a:ext cx="0" cy="34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73" name="Line 15"/>
            <p:cNvSpPr/>
            <p:nvPr/>
          </p:nvSpPr>
          <p:spPr>
            <a:xfrm flipH="1">
              <a:off x="7087" y="4947"/>
              <a:ext cx="5102" cy="0"/>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31774" name="Line 16"/>
            <p:cNvSpPr/>
            <p:nvPr/>
          </p:nvSpPr>
          <p:spPr>
            <a:xfrm>
              <a:off x="9582" y="4720"/>
              <a:ext cx="0" cy="227"/>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sp>
          <p:nvSpPr>
            <p:cNvPr id="28702" name="AutoShape 9"/>
            <p:cNvSpPr/>
            <p:nvPr/>
          </p:nvSpPr>
          <p:spPr>
            <a:xfrm>
              <a:off x="852" y="5362"/>
              <a:ext cx="1927" cy="568"/>
            </a:xfrm>
            <a:prstGeom prst="roundRect">
              <a:avLst>
                <a:gd name="adj" fmla="val 16667"/>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p>
              <a:pPr marL="0" marR="0" lvl="0" indent="0" algn="ctr" defTabSz="914400" rtl="0" eaLnBrk="0" fontAlgn="base" latinLnBrk="0" hangingPunct="0">
                <a:lnSpc>
                  <a:spcPct val="100000"/>
                </a:lnSpc>
                <a:spcBef>
                  <a:spcPct val="0"/>
                </a:spcBef>
                <a:spcAft>
                  <a:spcPct val="0"/>
                </a:spcAft>
                <a:buClr>
                  <a:srgbClr val="000000"/>
                </a:buClr>
                <a:buSzTx/>
                <a:buFont typeface="Arial" panose="020B0604020202020204" pitchFamily="34" charset="0"/>
                <a:buNone/>
                <a:defRPr/>
              </a:pPr>
              <a:r>
                <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rPr>
                <a:t>使用方向</a:t>
              </a:r>
              <a:endParaRPr kumimoji="0" lang="zh-CN" altLang="en-US" sz="1600" b="0" i="0"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ea"/>
                <a:sym typeface="+mn-ea"/>
              </a:endParaRPr>
            </a:p>
          </p:txBody>
        </p:sp>
        <p:sp>
          <p:nvSpPr>
            <p:cNvPr id="31776" name="Line 20"/>
            <p:cNvSpPr/>
            <p:nvPr/>
          </p:nvSpPr>
          <p:spPr>
            <a:xfrm flipH="1">
              <a:off x="2782" y="5644"/>
              <a:ext cx="452" cy="2"/>
            </a:xfrm>
            <a:prstGeom prst="lin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sp>
      </p:grp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1"/>
          <p:cNvSpPr txBox="1">
            <a:spLocks noChangeArrowheads="1"/>
          </p:cNvSpPr>
          <p:nvPr/>
        </p:nvSpPr>
        <p:spPr bwMode="auto">
          <a:xfrm>
            <a:off x="355600" y="206375"/>
            <a:ext cx="243713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资产</a:t>
            </a:r>
            <a:r>
              <a:rPr lang="zh-CN" sz="2000" b="1" dirty="0" smtClean="0">
                <a:solidFill>
                  <a:schemeClr val="accent1"/>
                </a:solidFill>
                <a:latin typeface="微软雅黑" panose="020B0503020204020204" pitchFamily="34" charset="-122"/>
                <a:ea typeface="微软雅黑" panose="020B0503020204020204" pitchFamily="34" charset="-122"/>
              </a:rPr>
              <a:t>变动</a:t>
            </a:r>
            <a:r>
              <a:rPr lang="en-US" altLang="zh-CN" sz="2000" b="1" dirty="0" smtClean="0">
                <a:solidFill>
                  <a:schemeClr val="accent1"/>
                </a:solidFill>
                <a:latin typeface="微软雅黑" panose="020B0503020204020204" pitchFamily="34" charset="-122"/>
                <a:ea typeface="微软雅黑" panose="020B0503020204020204" pitchFamily="34" charset="-122"/>
              </a:rPr>
              <a:t>--</a:t>
            </a:r>
            <a:r>
              <a:rPr lang="zh-CN" altLang="en-US" sz="2000" b="1" dirty="0" smtClean="0">
                <a:solidFill>
                  <a:schemeClr val="accent1"/>
                </a:solidFill>
                <a:latin typeface="微软雅黑" panose="020B0503020204020204" pitchFamily="34" charset="-122"/>
                <a:ea typeface="微软雅黑" panose="020B0503020204020204" pitchFamily="34" charset="-122"/>
              </a:rPr>
              <a:t>项目变动</a:t>
            </a:r>
            <a:endParaRPr lang="zh-CN" altLang="en-US" sz="2000" b="1" dirty="0" smtClean="0">
              <a:solidFill>
                <a:schemeClr val="accent1"/>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755650" y="699770"/>
            <a:ext cx="7657465" cy="245110"/>
          </a:xfrm>
          <a:prstGeom prst="rect">
            <a:avLst/>
          </a:prstGeom>
          <a:noFill/>
        </p:spPr>
        <p:txBody>
          <a:bodyPr wrap="square" rtlCol="0">
            <a:spAutoFit/>
          </a:bodyPr>
          <a:p>
            <a:r>
              <a:rPr lang="zh-CN" altLang="en-US" sz="1000" b="1" dirty="0">
                <a:latin typeface="宋体" panose="02010600030101010101" pitchFamily="2" charset="-122"/>
                <a:sym typeface="+mn-ea"/>
              </a:rPr>
              <a:t>注意：系统可以标记超期预警(标红色说明已超出使用年限)，确保资产信息准确性；若同时变动多条资产，可以继续</a:t>
            </a:r>
            <a:r>
              <a:rPr lang="en-US" altLang="zh-CN" sz="1000" b="1" dirty="0">
                <a:latin typeface="宋体" panose="02010600030101010101" pitchFamily="2" charset="-122"/>
                <a:sym typeface="+mn-ea"/>
              </a:rPr>
              <a:t>‘</a:t>
            </a:r>
            <a:r>
              <a:rPr lang="zh-CN" altLang="en-US" sz="1000" b="1" dirty="0">
                <a:latin typeface="宋体" panose="02010600030101010101" pitchFamily="2" charset="-122"/>
                <a:sym typeface="+mn-ea"/>
              </a:rPr>
              <a:t>添加资产</a:t>
            </a:r>
            <a:r>
              <a:rPr lang="en-US" altLang="zh-CN" sz="1000" b="1" dirty="0">
                <a:latin typeface="宋体" panose="02010600030101010101" pitchFamily="2" charset="-122"/>
                <a:sym typeface="+mn-ea"/>
              </a:rPr>
              <a:t>’</a:t>
            </a:r>
            <a:r>
              <a:rPr lang="zh-CN" altLang="en-US" sz="1000" b="1" dirty="0">
                <a:latin typeface="宋体" panose="02010600030101010101" pitchFamily="2" charset="-122"/>
                <a:sym typeface="+mn-ea"/>
              </a:rPr>
              <a:t>。</a:t>
            </a:r>
            <a:endParaRPr lang="zh-CN" altLang="en-US" sz="1000"/>
          </a:p>
        </p:txBody>
      </p:sp>
      <p:sp>
        <p:nvSpPr>
          <p:cNvPr id="17" name="文本框 16"/>
          <p:cNvSpPr txBox="1"/>
          <p:nvPr/>
        </p:nvSpPr>
        <p:spPr>
          <a:xfrm>
            <a:off x="3924300" y="2571115"/>
            <a:ext cx="430911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选择资产状态正常且切实需要变动的</a:t>
            </a:r>
            <a:r>
              <a:rPr lang="zh-CN" altLang="en-US" sz="1800">
                <a:sym typeface="+mn-ea"/>
              </a:rPr>
              <a:t>资产</a:t>
            </a:r>
            <a:endParaRPr lang="zh-CN" altLang="en-US" sz="1800">
              <a:sym typeface="+mn-ea"/>
            </a:endParaRPr>
          </a:p>
        </p:txBody>
      </p:sp>
      <p:sp>
        <p:nvSpPr>
          <p:cNvPr id="19" name="文本框 18"/>
          <p:cNvSpPr txBox="1"/>
          <p:nvPr/>
        </p:nvSpPr>
        <p:spPr>
          <a:xfrm>
            <a:off x="1177290" y="2574290"/>
            <a:ext cx="202374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右下角生成变动</a:t>
            </a:r>
            <a:r>
              <a:rPr lang="zh-CN" altLang="en-US" sz="1800">
                <a:sym typeface="+mn-ea"/>
              </a:rPr>
              <a:t>单</a:t>
            </a:r>
            <a:endParaRPr lang="zh-CN" altLang="en-US" sz="1800">
              <a:sym typeface="+mn-ea"/>
            </a:endParaRPr>
          </a:p>
        </p:txBody>
      </p:sp>
      <p:sp>
        <p:nvSpPr>
          <p:cNvPr id="23" name="文本框 22"/>
          <p:cNvSpPr txBox="1"/>
          <p:nvPr/>
        </p:nvSpPr>
        <p:spPr>
          <a:xfrm>
            <a:off x="1259205" y="3479165"/>
            <a:ext cx="224536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填写需要变动的</a:t>
            </a:r>
            <a:r>
              <a:rPr lang="zh-CN" altLang="en-US" sz="1800">
                <a:sym typeface="+mn-ea"/>
              </a:rPr>
              <a:t>信息</a:t>
            </a:r>
            <a:endParaRPr lang="zh-CN" altLang="en-US" sz="1800">
              <a:sym typeface="+mn-ea"/>
            </a:endParaRPr>
          </a:p>
        </p:txBody>
      </p:sp>
      <p:sp>
        <p:nvSpPr>
          <p:cNvPr id="25" name="文本框 24"/>
          <p:cNvSpPr txBox="1"/>
          <p:nvPr/>
        </p:nvSpPr>
        <p:spPr>
          <a:xfrm>
            <a:off x="4140200" y="3478530"/>
            <a:ext cx="155956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填写变动</a:t>
            </a:r>
            <a:r>
              <a:rPr lang="zh-CN" altLang="en-US" sz="1800">
                <a:sym typeface="+mn-ea"/>
              </a:rPr>
              <a:t>原因</a:t>
            </a:r>
            <a:endParaRPr lang="zh-CN" altLang="en-US" sz="1800">
              <a:sym typeface="+mn-ea"/>
            </a:endParaRPr>
          </a:p>
        </p:txBody>
      </p:sp>
      <p:sp>
        <p:nvSpPr>
          <p:cNvPr id="27" name="文本框 26"/>
          <p:cNvSpPr txBox="1"/>
          <p:nvPr/>
        </p:nvSpPr>
        <p:spPr>
          <a:xfrm>
            <a:off x="6335395" y="3478530"/>
            <a:ext cx="132715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保存并提交</a:t>
            </a:r>
            <a:endParaRPr lang="zh-CN" altLang="en-US" sz="1800">
              <a:sym typeface="+mn-ea"/>
            </a:endParaRPr>
          </a:p>
        </p:txBody>
      </p:sp>
      <p:sp>
        <p:nvSpPr>
          <p:cNvPr id="28" name="文本框 27"/>
          <p:cNvSpPr txBox="1"/>
          <p:nvPr/>
        </p:nvSpPr>
        <p:spPr>
          <a:xfrm>
            <a:off x="7740015" y="3940175"/>
            <a:ext cx="949960" cy="955675"/>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noAutofit/>
          </a:bodyPr>
          <a:p>
            <a:r>
              <a:rPr lang="zh-CN" altLang="en-US" sz="2800"/>
              <a:t>系统演示</a:t>
            </a:r>
            <a:endParaRPr lang="zh-CN" altLang="en-US" sz="2800"/>
          </a:p>
        </p:txBody>
      </p:sp>
      <p:sp>
        <p:nvSpPr>
          <p:cNvPr id="29" name="文本框 28"/>
          <p:cNvSpPr txBox="1"/>
          <p:nvPr/>
        </p:nvSpPr>
        <p:spPr>
          <a:xfrm>
            <a:off x="107950" y="954405"/>
            <a:ext cx="2416810" cy="352425"/>
          </a:xfrm>
          <a:prstGeom prst="rect">
            <a:avLst/>
          </a:prstGeom>
          <a:noFill/>
        </p:spPr>
        <p:txBody>
          <a:bodyPr wrap="square" rtlCol="0">
            <a:no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zh-CN" altLang="en-US" sz="2000" dirty="0">
                <a:solidFill>
                  <a:srgbClr val="262626"/>
                </a:solidFill>
                <a:latin typeface="等线" panose="02010600030101010101" pitchFamily="2" charset="-122"/>
                <a:ea typeface="等线" panose="02010600030101010101" pitchFamily="2" charset="-122"/>
                <a:sym typeface="+mn-ea"/>
              </a:rPr>
              <a:t>基本操作步骤：</a:t>
            </a:r>
            <a:endParaRPr lang="zh-CN" altLang="zh-CN" sz="2000" dirty="0">
              <a:solidFill>
                <a:schemeClr val="tx1"/>
              </a:solidFill>
              <a:latin typeface="等线" panose="02010600030101010101" pitchFamily="2" charset="-122"/>
              <a:ea typeface="等线" panose="02010600030101010101" pitchFamily="2" charset="-122"/>
            </a:endParaRPr>
          </a:p>
          <a:p>
            <a:endParaRPr lang="en-US" altLang="zh-CN" sz="1800" dirty="0"/>
          </a:p>
        </p:txBody>
      </p:sp>
      <p:sp>
        <p:nvSpPr>
          <p:cNvPr id="30" name="文本框 29"/>
          <p:cNvSpPr txBox="1"/>
          <p:nvPr/>
        </p:nvSpPr>
        <p:spPr>
          <a:xfrm>
            <a:off x="827405" y="1669415"/>
            <a:ext cx="160274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选择</a:t>
            </a:r>
            <a:r>
              <a:rPr lang="zh-CN" altLang="en-US" sz="1800">
                <a:sym typeface="+mn-ea"/>
              </a:rPr>
              <a:t>编报单位</a:t>
            </a:r>
            <a:endParaRPr lang="zh-CN" altLang="en-US" sz="1800">
              <a:sym typeface="+mn-ea"/>
            </a:endParaRPr>
          </a:p>
        </p:txBody>
      </p:sp>
      <p:sp>
        <p:nvSpPr>
          <p:cNvPr id="4" name="文本框 3"/>
          <p:cNvSpPr txBox="1"/>
          <p:nvPr/>
        </p:nvSpPr>
        <p:spPr>
          <a:xfrm>
            <a:off x="2988310" y="1663700"/>
            <a:ext cx="206057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点击项目变动</a:t>
            </a:r>
            <a:r>
              <a:rPr lang="zh-CN" altLang="en-US" sz="1800">
                <a:sym typeface="+mn-ea"/>
              </a:rPr>
              <a:t>申请</a:t>
            </a:r>
            <a:endParaRPr lang="zh-CN" altLang="en-US" sz="1800">
              <a:sym typeface="+mn-ea"/>
            </a:endParaRPr>
          </a:p>
        </p:txBody>
      </p: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
        <p:nvSpPr>
          <p:cNvPr id="5" name="文本框 4"/>
          <p:cNvSpPr txBox="1"/>
          <p:nvPr/>
        </p:nvSpPr>
        <p:spPr>
          <a:xfrm>
            <a:off x="5676900" y="1663700"/>
            <a:ext cx="158432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p>
            <a:pPr lvl="0" algn="l">
              <a:buClrTx/>
              <a:buSzTx/>
              <a:buFontTx/>
            </a:pPr>
            <a:r>
              <a:rPr lang="zh-CN" altLang="en-US" sz="1800">
                <a:sym typeface="+mn-ea"/>
              </a:rPr>
              <a:t>选择</a:t>
            </a:r>
            <a:r>
              <a:rPr lang="zh-CN" altLang="en-US" sz="1800">
                <a:sym typeface="+mn-ea"/>
              </a:rPr>
              <a:t>归口人员</a:t>
            </a:r>
            <a:endParaRPr lang="zh-CN" altLang="en-US" sz="1800">
              <a:sym typeface="+mn-ea"/>
            </a:endParaRPr>
          </a:p>
        </p:txBody>
      </p:sp>
      <p:sp>
        <p:nvSpPr>
          <p:cNvPr id="7" name="右箭头 6"/>
          <p:cNvSpPr/>
          <p:nvPr/>
        </p:nvSpPr>
        <p:spPr>
          <a:xfrm>
            <a:off x="2566670" y="177990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9" name="右箭头 8"/>
          <p:cNvSpPr/>
          <p:nvPr/>
        </p:nvSpPr>
        <p:spPr>
          <a:xfrm>
            <a:off x="5220335" y="177736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0" name="右箭头 9"/>
          <p:cNvSpPr/>
          <p:nvPr/>
        </p:nvSpPr>
        <p:spPr>
          <a:xfrm rot="5400000">
            <a:off x="6326505" y="222504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1" name="右箭头 10"/>
          <p:cNvSpPr/>
          <p:nvPr/>
        </p:nvSpPr>
        <p:spPr>
          <a:xfrm rot="10800000">
            <a:off x="3420110" y="267906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2" name="右箭头 11"/>
          <p:cNvSpPr/>
          <p:nvPr/>
        </p:nvSpPr>
        <p:spPr>
          <a:xfrm rot="5400000">
            <a:off x="1985010" y="3134360"/>
            <a:ext cx="285115" cy="152400"/>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3" name="右箭头 12"/>
          <p:cNvSpPr/>
          <p:nvPr/>
        </p:nvSpPr>
        <p:spPr>
          <a:xfrm>
            <a:off x="3679825" y="358013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4" name="右箭头 13"/>
          <p:cNvSpPr/>
          <p:nvPr/>
        </p:nvSpPr>
        <p:spPr>
          <a:xfrm>
            <a:off x="5868035" y="358013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down)">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2"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down)">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down)">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down)">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wipe(down)">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wipe(down)">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down)">
                                      <p:cBhvr>
                                        <p:cTn id="82" dur="500"/>
                                        <p:tgtEl>
                                          <p:spTgt spid="27"/>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4"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additive="base">
                                        <p:cTn id="87" dur="500"/>
                                        <p:tgtEl>
                                          <p:spTgt spid="28"/>
                                        </p:tgtEl>
                                        <p:attrNameLst>
                                          <p:attrName>ppt_y</p:attrName>
                                        </p:attrNameLst>
                                      </p:cBhvr>
                                      <p:tavLst>
                                        <p:tav tm="0">
                                          <p:val>
                                            <p:strVal val="#ppt_y+#ppt_h*1.125000"/>
                                          </p:val>
                                        </p:tav>
                                        <p:tav tm="100000">
                                          <p:val>
                                            <p:strVal val="#ppt_y"/>
                                          </p:val>
                                        </p:tav>
                                      </p:tavLst>
                                    </p:anim>
                                    <p:animEffect transition="in" filter="wipe(up)">
                                      <p:cBhvr>
                                        <p:cTn id="8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p:bldP spid="17" grpId="2" bldLvl="0" animBg="1"/>
      <p:bldP spid="19" grpId="0" bldLvl="0" animBg="1"/>
      <p:bldP spid="23" grpId="0" bldLvl="0" animBg="1"/>
      <p:bldP spid="25" grpId="0" bldLvl="0" animBg="1"/>
      <p:bldP spid="27" grpId="0" bldLvl="0" animBg="1"/>
      <p:bldP spid="28" grpId="0" bldLvl="0" animBg="1"/>
      <p:bldP spid="29" grpId="0"/>
      <p:bldP spid="30" grpId="0" bldLvl="0" animBg="1"/>
      <p:bldP spid="30" grpId="1"/>
      <p:bldP spid="4" grpId="0" bldLvl="0" animBg="1"/>
      <p:bldP spid="4" grpId="1"/>
      <p:bldP spid="5" grpId="0" bldLvl="0" animBg="1"/>
      <p:bldP spid="5" grpId="1"/>
      <p:bldP spid="7" grpId="0" bldLvl="0" animBg="1"/>
      <p:bldP spid="7" grpId="1" animBg="1"/>
      <p:bldP spid="9" grpId="0" bldLvl="0" animBg="1"/>
      <p:bldP spid="9" grpId="1" animBg="1"/>
      <p:bldP spid="10" grpId="0" bldLvl="0" animBg="1"/>
      <p:bldP spid="10" grpId="1" animBg="1"/>
      <p:bldP spid="11" grpId="0" bldLvl="0" animBg="1"/>
      <p:bldP spid="11" grpId="1" animBg="1"/>
      <p:bldP spid="12" grpId="0" bldLvl="0" animBg="1"/>
      <p:bldP spid="12" grpId="1" animBg="1"/>
      <p:bldP spid="13" grpId="0" bldLvl="0" animBg="1"/>
      <p:bldP spid="13" grpId="1" animBg="1"/>
      <p:bldP spid="14" grpId="0" bldLvl="0" animBg="1"/>
      <p:bldP spid="1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资产处置</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25420" y="2643188"/>
            <a:ext cx="4808538" cy="30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defRPr sz="1400">
                <a:solidFill>
                  <a:schemeClr val="accent3"/>
                </a:solidFill>
                <a:latin typeface="微软雅黑" panose="020B0503020204020204" pitchFamily="34" charset="-122"/>
                <a:ea typeface="微软雅黑" panose="020B0503020204020204" pitchFamily="34" charset="-122"/>
              </a:defRPr>
            </a:lvl1pPr>
          </a:lstStyle>
          <a:p>
            <a:r>
              <a:rPr lang="zh-CN" altLang="en-US" dirty="0">
                <a:solidFill>
                  <a:schemeClr val="bg1"/>
                </a:solidFill>
              </a:rPr>
              <a:t>报废处置资产、完成资产销账</a:t>
            </a:r>
            <a:endParaRPr lang="zh-CN" altLang="en-US" dirty="0">
              <a:solidFill>
                <a:schemeClr val="bg1"/>
              </a:solidFill>
            </a:endParaRPr>
          </a:p>
        </p:txBody>
      </p:sp>
      <p:sp>
        <p:nvSpPr>
          <p:cNvPr id="6" name="TextBox 5"/>
          <p:cNvSpPr txBox="1">
            <a:spLocks noChangeArrowheads="1"/>
          </p:cNvSpPr>
          <p:nvPr/>
        </p:nvSpPr>
        <p:spPr bwMode="auto">
          <a:xfrm>
            <a:off x="506096" y="1773238"/>
            <a:ext cx="1340485"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04</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1"/>
          <p:cNvSpPr txBox="1">
            <a:spLocks noChangeArrowheads="1"/>
          </p:cNvSpPr>
          <p:nvPr/>
        </p:nvSpPr>
        <p:spPr bwMode="auto">
          <a:xfrm>
            <a:off x="355600" y="206375"/>
            <a:ext cx="11988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资产处置</a:t>
            </a:r>
            <a:endParaRPr lang="zh-CN" altLang="en-US" sz="1200" b="1" dirty="0">
              <a:solidFill>
                <a:schemeClr val="accent1"/>
              </a:solidFill>
              <a:latin typeface="微软雅黑" panose="020B0503020204020204" pitchFamily="34" charset="-122"/>
              <a:ea typeface="微软雅黑" panose="020B0503020204020204" pitchFamily="34" charset="-122"/>
            </a:endParaRPr>
          </a:p>
        </p:txBody>
      </p:sp>
      <p:sp>
        <p:nvSpPr>
          <p:cNvPr id="4" name="文本框 3"/>
          <p:cNvSpPr txBox="1">
            <a:spLocks noChangeArrowheads="1"/>
          </p:cNvSpPr>
          <p:nvPr/>
        </p:nvSpPr>
        <p:spPr bwMode="auto">
          <a:xfrm>
            <a:off x="469721" y="692208"/>
            <a:ext cx="8047990" cy="818515"/>
          </a:xfrm>
          <a:prstGeom prst="rect">
            <a:avLst/>
          </a:prstGeom>
          <a:noFill/>
        </p:spPr>
        <p:txBody>
          <a:bodyPr wrap="square" rtlCol="0">
            <a:sp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en-US" altLang="zh-CN" dirty="0">
                <a:sym typeface="+mn-ea"/>
              </a:rPr>
              <a:t>Tips：</a:t>
            </a:r>
            <a:r>
              <a:rPr lang="zh-CN" dirty="0">
                <a:sym typeface="+mn-ea"/>
              </a:rPr>
              <a:t>资产处置：固定资产是对</a:t>
            </a:r>
            <a:r>
              <a:rPr lang="zh-CN" altLang="en-US" dirty="0">
                <a:solidFill>
                  <a:srgbClr val="262626"/>
                </a:solidFill>
                <a:sym typeface="+mn-ea"/>
              </a:rPr>
              <a:t>已完成其作用、失去了基本功效或者超出使用年限异常损坏及国家统一规定等多原因导致资产报废的操作，处置方式主要包括：</a:t>
            </a:r>
            <a:r>
              <a:rPr lang="zh-CN" altLang="en-US" b="1" dirty="0">
                <a:solidFill>
                  <a:srgbClr val="262626"/>
                </a:solidFill>
                <a:sym typeface="+mn-ea"/>
              </a:rPr>
              <a:t>报废、无偿调拨出售、报损、股权划转、有偿转让、置换及其他</a:t>
            </a:r>
            <a:r>
              <a:rPr lang="zh-CN" altLang="en-US" dirty="0">
                <a:solidFill>
                  <a:srgbClr val="262626"/>
                </a:solidFill>
                <a:sym typeface="+mn-ea"/>
              </a:rPr>
              <a:t>；</a:t>
            </a:r>
            <a:endParaRPr lang="zh-CN" altLang="en-US" dirty="0">
              <a:solidFill>
                <a:srgbClr val="262626"/>
              </a:solidFill>
              <a:sym typeface="+mn-ea"/>
            </a:endParaRPr>
          </a:p>
          <a:p>
            <a:r>
              <a:rPr lang="zh-CN" altLang="en-US" dirty="0">
                <a:sym typeface="+mn-ea"/>
              </a:rPr>
              <a:t>流程如下：</a:t>
            </a:r>
            <a:endParaRPr lang="zh-CN" altLang="en-US" dirty="0">
              <a:sym typeface="+mn-ea"/>
            </a:endParaRPr>
          </a:p>
        </p:txBody>
      </p:sp>
      <p:sp>
        <p:nvSpPr>
          <p:cNvPr id="25" name="矩形 24"/>
          <p:cNvSpPr/>
          <p:nvPr/>
        </p:nvSpPr>
        <p:spPr>
          <a:xfrm>
            <a:off x="252095" y="2143760"/>
            <a:ext cx="8832850" cy="1593850"/>
          </a:xfrm>
          <a:prstGeom prst="rect">
            <a:avLst/>
          </a:prstGeom>
          <a:noFill/>
          <a:ln w="19050" cmpd="thickThin">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矩形: 圆角 3"/>
          <p:cNvSpPr/>
          <p:nvPr/>
        </p:nvSpPr>
        <p:spPr>
          <a:xfrm>
            <a:off x="379730" y="2193290"/>
            <a:ext cx="450215" cy="1414780"/>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管理员资产处置</a:t>
            </a:r>
            <a:endPar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27" name="箭头: 右 49"/>
          <p:cNvSpPr/>
          <p:nvPr/>
        </p:nvSpPr>
        <p:spPr bwMode="auto">
          <a:xfrm>
            <a:off x="1027430" y="2625090"/>
            <a:ext cx="3748405" cy="21082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9" name="对话气泡: 矩形 56"/>
          <p:cNvSpPr/>
          <p:nvPr/>
        </p:nvSpPr>
        <p:spPr bwMode="auto">
          <a:xfrm>
            <a:off x="1332230" y="2252345"/>
            <a:ext cx="3017520" cy="285115"/>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000">
                <a:ln>
                  <a:noFill/>
                </a:ln>
                <a:solidFill>
                  <a:schemeClr val="tx2">
                    <a:lumMod val="50000"/>
                  </a:schemeClr>
                </a:solidFill>
                <a:effectLst/>
                <a:uLnTx/>
                <a:uFillTx/>
                <a:sym typeface="+mn-ea"/>
              </a:rPr>
              <a:t>提交处置报告单</a:t>
            </a:r>
            <a:endPar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30" name="对话气泡: 矩形 59"/>
          <p:cNvSpPr/>
          <p:nvPr/>
        </p:nvSpPr>
        <p:spPr bwMode="auto">
          <a:xfrm>
            <a:off x="1331595" y="3261995"/>
            <a:ext cx="3018155" cy="341630"/>
          </a:xfrm>
          <a:prstGeom prst="wedgeRectCallout">
            <a:avLst>
              <a:gd name="adj1" fmla="val -3055"/>
              <a:gd name="adj2" fmla="val -79500"/>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rPr>
              <a:t>归口未通过时退回至管理员</a:t>
            </a:r>
            <a:endPar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36" name="箭头: 右 55"/>
          <p:cNvSpPr/>
          <p:nvPr/>
        </p:nvSpPr>
        <p:spPr bwMode="auto">
          <a:xfrm rot="10800000">
            <a:off x="1028065" y="2914015"/>
            <a:ext cx="3696970" cy="198120"/>
          </a:xfrm>
          <a:prstGeom prst="rightArrow">
            <a:avLst/>
          </a:prstGeom>
          <a:gradFill>
            <a:gsLst>
              <a:gs pos="0">
                <a:srgbClr val="FE4444"/>
              </a:gs>
              <a:gs pos="100000">
                <a:srgbClr val="832B2B"/>
              </a:gs>
            </a:gsLst>
            <a:lin ang="16200000" scaled="0"/>
          </a:gradFill>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7" name="矩形: 圆角 3"/>
          <p:cNvSpPr/>
          <p:nvPr/>
        </p:nvSpPr>
        <p:spPr>
          <a:xfrm>
            <a:off x="4851400" y="2216150"/>
            <a:ext cx="452755" cy="1414145"/>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归口管理部门</a:t>
            </a:r>
            <a:endPar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38" name="矩形: 圆角 3"/>
          <p:cNvSpPr/>
          <p:nvPr/>
        </p:nvSpPr>
        <p:spPr>
          <a:xfrm>
            <a:off x="7075170" y="2193925"/>
            <a:ext cx="452755" cy="1414145"/>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财务</a:t>
            </a:r>
            <a:endParaRPr kumimoji="0" lang="en-US" altLang="zh-CN" sz="1200" b="0" i="0" u="none" strike="noStrike" kern="1200" cap="none" spc="0" normalizeH="0" baseline="0" noProof="1">
              <a:ln w="0"/>
              <a:solidFill>
                <a:schemeClr val="tx2">
                  <a:lumMod val="50000"/>
                </a:schemeClr>
              </a:solidFill>
              <a:effectLst>
                <a:outerShdw blurRad="38100" dist="19050" dir="2700000" algn="tl" rotWithShape="0">
                  <a:schemeClr val="dk1">
                    <a:alpha val="40000"/>
                  </a:schemeClr>
                </a:outerShdw>
              </a:effectLst>
              <a:uLnTx/>
              <a:uFillTx/>
              <a:latin typeface="+mn-lt"/>
              <a:ea typeface="+mn-ea"/>
              <a:cs typeface="+mn-cs"/>
              <a:sym typeface="+mn-ea"/>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管理</a:t>
            </a:r>
            <a:endParaRPr kumimoji="0" lang="en-US" altLang="zh-CN" sz="1200" b="0" i="0" u="none" strike="noStrike" kern="1200" cap="none" spc="0" normalizeH="0" baseline="0" noProof="1">
              <a:ln w="0"/>
              <a:solidFill>
                <a:schemeClr val="tx2">
                  <a:lumMod val="50000"/>
                </a:schemeClr>
              </a:solidFill>
              <a:effectLst>
                <a:outerShdw blurRad="38100" dist="19050" dir="2700000" algn="tl" rotWithShape="0">
                  <a:schemeClr val="dk1">
                    <a:alpha val="40000"/>
                  </a:schemeClr>
                </a:outerShdw>
              </a:effectLst>
              <a:uLnTx/>
              <a:uFillTx/>
              <a:latin typeface="+mn-lt"/>
              <a:ea typeface="+mn-ea"/>
              <a:cs typeface="+mn-cs"/>
              <a:sym typeface="+mn-ea"/>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部门</a:t>
            </a:r>
            <a:endPar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39" name="矩形: 圆角 3"/>
          <p:cNvSpPr/>
          <p:nvPr/>
        </p:nvSpPr>
        <p:spPr>
          <a:xfrm>
            <a:off x="8569325" y="2193925"/>
            <a:ext cx="452755" cy="1414145"/>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rPr>
              <a:t>处置固定资产</a:t>
            </a:r>
            <a:endParaRPr lang="zh-CN" altLang="en-US" sz="12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40" name="箭头: 右 49"/>
          <p:cNvSpPr/>
          <p:nvPr/>
        </p:nvSpPr>
        <p:spPr bwMode="auto">
          <a:xfrm>
            <a:off x="5649595" y="2625090"/>
            <a:ext cx="1231265" cy="21082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1" name="箭头: 右 55"/>
          <p:cNvSpPr/>
          <p:nvPr/>
        </p:nvSpPr>
        <p:spPr bwMode="auto">
          <a:xfrm rot="10800000">
            <a:off x="5648960" y="2914015"/>
            <a:ext cx="1230630" cy="198120"/>
          </a:xfrm>
          <a:prstGeom prst="rightArrow">
            <a:avLst/>
          </a:prstGeom>
          <a:gradFill>
            <a:gsLst>
              <a:gs pos="0">
                <a:srgbClr val="FE4444"/>
              </a:gs>
              <a:gs pos="100000">
                <a:srgbClr val="832B2B"/>
              </a:gs>
            </a:gsLst>
            <a:lin ang="16200000" scaled="0"/>
          </a:gradFill>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2" name="对话气泡: 矩形 56"/>
          <p:cNvSpPr/>
          <p:nvPr/>
        </p:nvSpPr>
        <p:spPr bwMode="auto">
          <a:xfrm>
            <a:off x="5495925" y="2275205"/>
            <a:ext cx="1508760" cy="255905"/>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rPr>
              <a:t>归口审核通过</a:t>
            </a:r>
            <a:endPar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43" name="箭头: 右 53"/>
          <p:cNvSpPr/>
          <p:nvPr/>
        </p:nvSpPr>
        <p:spPr>
          <a:xfrm>
            <a:off x="7579360" y="2816860"/>
            <a:ext cx="938530" cy="269875"/>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4" name="对话气泡: 矩形 56"/>
          <p:cNvSpPr/>
          <p:nvPr/>
        </p:nvSpPr>
        <p:spPr bwMode="auto">
          <a:xfrm>
            <a:off x="7560945" y="2274570"/>
            <a:ext cx="986155" cy="350520"/>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rPr>
              <a:t>财务审核通过</a:t>
            </a:r>
            <a:endPar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45" name="对话气泡: 矩形 59"/>
          <p:cNvSpPr/>
          <p:nvPr/>
        </p:nvSpPr>
        <p:spPr bwMode="auto">
          <a:xfrm>
            <a:off x="5490210" y="3251835"/>
            <a:ext cx="1508760" cy="434340"/>
          </a:xfrm>
          <a:prstGeom prst="wedgeRectCallout">
            <a:avLst>
              <a:gd name="adj1" fmla="val -3055"/>
              <a:gd name="adj2" fmla="val -79500"/>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rPr>
              <a:t>财务未通过时退回至归口部门</a:t>
            </a:r>
            <a:endParaRPr kumimoji="0" lang="zh-CN" altLang="en-US" sz="10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2" name="文本框 1"/>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 calcmode="lin" valueType="num">
                                      <p:cBhvr additive="base">
                                        <p:cTn id="30" dur="500" fill="hold"/>
                                        <p:tgtEl>
                                          <p:spTgt spid="27"/>
                                        </p:tgtEl>
                                        <p:attrNameLst>
                                          <p:attrName>ppt_x</p:attrName>
                                        </p:attrNameLst>
                                      </p:cBhvr>
                                      <p:tavLst>
                                        <p:tav tm="0">
                                          <p:val>
                                            <p:strVal val="#ppt_x"/>
                                          </p:val>
                                        </p:tav>
                                        <p:tav tm="100000">
                                          <p:val>
                                            <p:strVal val="#ppt_x"/>
                                          </p:val>
                                        </p:tav>
                                      </p:tavLst>
                                    </p:anim>
                                    <p:anim calcmode="lin" valueType="num">
                                      <p:cBhvr additive="base">
                                        <p:cTn id="31" dur="500" fill="hold"/>
                                        <p:tgtEl>
                                          <p:spTgt spid="2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additive="base">
                                        <p:cTn id="34" dur="500" fill="hold"/>
                                        <p:tgtEl>
                                          <p:spTgt spid="29"/>
                                        </p:tgtEl>
                                        <p:attrNameLst>
                                          <p:attrName>ppt_x</p:attrName>
                                        </p:attrNameLst>
                                      </p:cBhvr>
                                      <p:tavLst>
                                        <p:tav tm="0">
                                          <p:val>
                                            <p:strVal val="#ppt_x"/>
                                          </p:val>
                                        </p:tav>
                                        <p:tav tm="100000">
                                          <p:val>
                                            <p:strVal val="#ppt_x"/>
                                          </p:val>
                                        </p:tav>
                                      </p:tavLst>
                                    </p:anim>
                                    <p:anim calcmode="lin" valueType="num">
                                      <p:cBhvr additive="base">
                                        <p:cTn id="35" dur="500" fill="hold"/>
                                        <p:tgtEl>
                                          <p:spTgt spid="29"/>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ppt_x"/>
                                          </p:val>
                                        </p:tav>
                                        <p:tav tm="100000">
                                          <p:val>
                                            <p:strVal val="#ppt_x"/>
                                          </p:val>
                                        </p:tav>
                                      </p:tavLst>
                                    </p:anim>
                                    <p:anim calcmode="lin" valueType="num">
                                      <p:cBhvr additive="base">
                                        <p:cTn id="39" dur="500" fill="hold"/>
                                        <p:tgtEl>
                                          <p:spTgt spid="30"/>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additive="base">
                                        <p:cTn id="42" dur="500" fill="hold"/>
                                        <p:tgtEl>
                                          <p:spTgt spid="36"/>
                                        </p:tgtEl>
                                        <p:attrNameLst>
                                          <p:attrName>ppt_x</p:attrName>
                                        </p:attrNameLst>
                                      </p:cBhvr>
                                      <p:tavLst>
                                        <p:tav tm="0">
                                          <p:val>
                                            <p:strVal val="#ppt_x"/>
                                          </p:val>
                                        </p:tav>
                                        <p:tav tm="100000">
                                          <p:val>
                                            <p:strVal val="#ppt_x"/>
                                          </p:val>
                                        </p:tav>
                                      </p:tavLst>
                                    </p:anim>
                                    <p:anim calcmode="lin" valueType="num">
                                      <p:cBhvr additive="base">
                                        <p:cTn id="43" dur="500" fill="hold"/>
                                        <p:tgtEl>
                                          <p:spTgt spid="36"/>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additive="base">
                                        <p:cTn id="46" dur="500" fill="hold"/>
                                        <p:tgtEl>
                                          <p:spTgt spid="37"/>
                                        </p:tgtEl>
                                        <p:attrNameLst>
                                          <p:attrName>ppt_x</p:attrName>
                                        </p:attrNameLst>
                                      </p:cBhvr>
                                      <p:tavLst>
                                        <p:tav tm="0">
                                          <p:val>
                                            <p:strVal val="#ppt_x"/>
                                          </p:val>
                                        </p:tav>
                                        <p:tav tm="100000">
                                          <p:val>
                                            <p:strVal val="#ppt_x"/>
                                          </p:val>
                                        </p:tav>
                                      </p:tavLst>
                                    </p:anim>
                                    <p:anim calcmode="lin" valueType="num">
                                      <p:cBhvr additive="base">
                                        <p:cTn id="47" dur="500" fill="hold"/>
                                        <p:tgtEl>
                                          <p:spTgt spid="37"/>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 calcmode="lin" valueType="num">
                                      <p:cBhvr additive="base">
                                        <p:cTn id="50" dur="500" fill="hold"/>
                                        <p:tgtEl>
                                          <p:spTgt spid="38"/>
                                        </p:tgtEl>
                                        <p:attrNameLst>
                                          <p:attrName>ppt_x</p:attrName>
                                        </p:attrNameLst>
                                      </p:cBhvr>
                                      <p:tavLst>
                                        <p:tav tm="0">
                                          <p:val>
                                            <p:strVal val="#ppt_x"/>
                                          </p:val>
                                        </p:tav>
                                        <p:tav tm="100000">
                                          <p:val>
                                            <p:strVal val="#ppt_x"/>
                                          </p:val>
                                        </p:tav>
                                      </p:tavLst>
                                    </p:anim>
                                    <p:anim calcmode="lin" valueType="num">
                                      <p:cBhvr additive="base">
                                        <p:cTn id="51" dur="500" fill="hold"/>
                                        <p:tgtEl>
                                          <p:spTgt spid="3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 calcmode="lin" valueType="num">
                                      <p:cBhvr additive="base">
                                        <p:cTn id="54" dur="500" fill="hold"/>
                                        <p:tgtEl>
                                          <p:spTgt spid="39"/>
                                        </p:tgtEl>
                                        <p:attrNameLst>
                                          <p:attrName>ppt_x</p:attrName>
                                        </p:attrNameLst>
                                      </p:cBhvr>
                                      <p:tavLst>
                                        <p:tav tm="0">
                                          <p:val>
                                            <p:strVal val="#ppt_x"/>
                                          </p:val>
                                        </p:tav>
                                        <p:tav tm="100000">
                                          <p:val>
                                            <p:strVal val="#ppt_x"/>
                                          </p:val>
                                        </p:tav>
                                      </p:tavLst>
                                    </p:anim>
                                    <p:anim calcmode="lin" valueType="num">
                                      <p:cBhvr additive="base">
                                        <p:cTn id="55" dur="500" fill="hold"/>
                                        <p:tgtEl>
                                          <p:spTgt spid="39"/>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additive="base">
                                        <p:cTn id="58" dur="500" fill="hold"/>
                                        <p:tgtEl>
                                          <p:spTgt spid="40"/>
                                        </p:tgtEl>
                                        <p:attrNameLst>
                                          <p:attrName>ppt_x</p:attrName>
                                        </p:attrNameLst>
                                      </p:cBhvr>
                                      <p:tavLst>
                                        <p:tav tm="0">
                                          <p:val>
                                            <p:strVal val="#ppt_x"/>
                                          </p:val>
                                        </p:tav>
                                        <p:tav tm="100000">
                                          <p:val>
                                            <p:strVal val="#ppt_x"/>
                                          </p:val>
                                        </p:tav>
                                      </p:tavLst>
                                    </p:anim>
                                    <p:anim calcmode="lin" valueType="num">
                                      <p:cBhvr additive="base">
                                        <p:cTn id="59" dur="500" fill="hold"/>
                                        <p:tgtEl>
                                          <p:spTgt spid="40"/>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41"/>
                                        </p:tgtEl>
                                        <p:attrNameLst>
                                          <p:attrName>style.visibility</p:attrName>
                                        </p:attrNameLst>
                                      </p:cBhvr>
                                      <p:to>
                                        <p:strVal val="visible"/>
                                      </p:to>
                                    </p:set>
                                    <p:anim calcmode="lin" valueType="num">
                                      <p:cBhvr additive="base">
                                        <p:cTn id="62" dur="500" fill="hold"/>
                                        <p:tgtEl>
                                          <p:spTgt spid="41"/>
                                        </p:tgtEl>
                                        <p:attrNameLst>
                                          <p:attrName>ppt_x</p:attrName>
                                        </p:attrNameLst>
                                      </p:cBhvr>
                                      <p:tavLst>
                                        <p:tav tm="0">
                                          <p:val>
                                            <p:strVal val="#ppt_x"/>
                                          </p:val>
                                        </p:tav>
                                        <p:tav tm="100000">
                                          <p:val>
                                            <p:strVal val="#ppt_x"/>
                                          </p:val>
                                        </p:tav>
                                      </p:tavLst>
                                    </p:anim>
                                    <p:anim calcmode="lin" valueType="num">
                                      <p:cBhvr additive="base">
                                        <p:cTn id="63" dur="500" fill="hold"/>
                                        <p:tgtEl>
                                          <p:spTgt spid="41"/>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2"/>
                                        </p:tgtEl>
                                        <p:attrNameLst>
                                          <p:attrName>style.visibility</p:attrName>
                                        </p:attrNameLst>
                                      </p:cBhvr>
                                      <p:to>
                                        <p:strVal val="visible"/>
                                      </p:to>
                                    </p:set>
                                    <p:anim calcmode="lin" valueType="num">
                                      <p:cBhvr additive="base">
                                        <p:cTn id="66" dur="500" fill="hold"/>
                                        <p:tgtEl>
                                          <p:spTgt spid="42"/>
                                        </p:tgtEl>
                                        <p:attrNameLst>
                                          <p:attrName>ppt_x</p:attrName>
                                        </p:attrNameLst>
                                      </p:cBhvr>
                                      <p:tavLst>
                                        <p:tav tm="0">
                                          <p:val>
                                            <p:strVal val="#ppt_x"/>
                                          </p:val>
                                        </p:tav>
                                        <p:tav tm="100000">
                                          <p:val>
                                            <p:strVal val="#ppt_x"/>
                                          </p:val>
                                        </p:tav>
                                      </p:tavLst>
                                    </p:anim>
                                    <p:anim calcmode="lin" valueType="num">
                                      <p:cBhvr additive="base">
                                        <p:cTn id="67" dur="500" fill="hold"/>
                                        <p:tgtEl>
                                          <p:spTgt spid="42"/>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43"/>
                                        </p:tgtEl>
                                        <p:attrNameLst>
                                          <p:attrName>style.visibility</p:attrName>
                                        </p:attrNameLst>
                                      </p:cBhvr>
                                      <p:to>
                                        <p:strVal val="visible"/>
                                      </p:to>
                                    </p:set>
                                    <p:anim calcmode="lin" valueType="num">
                                      <p:cBhvr additive="base">
                                        <p:cTn id="70" dur="500" fill="hold"/>
                                        <p:tgtEl>
                                          <p:spTgt spid="43"/>
                                        </p:tgtEl>
                                        <p:attrNameLst>
                                          <p:attrName>ppt_x</p:attrName>
                                        </p:attrNameLst>
                                      </p:cBhvr>
                                      <p:tavLst>
                                        <p:tav tm="0">
                                          <p:val>
                                            <p:strVal val="#ppt_x"/>
                                          </p:val>
                                        </p:tav>
                                        <p:tav tm="100000">
                                          <p:val>
                                            <p:strVal val="#ppt_x"/>
                                          </p:val>
                                        </p:tav>
                                      </p:tavLst>
                                    </p:anim>
                                    <p:anim calcmode="lin" valueType="num">
                                      <p:cBhvr additive="base">
                                        <p:cTn id="71" dur="500" fill="hold"/>
                                        <p:tgtEl>
                                          <p:spTgt spid="43"/>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44"/>
                                        </p:tgtEl>
                                        <p:attrNameLst>
                                          <p:attrName>style.visibility</p:attrName>
                                        </p:attrNameLst>
                                      </p:cBhvr>
                                      <p:to>
                                        <p:strVal val="visible"/>
                                      </p:to>
                                    </p:set>
                                    <p:anim calcmode="lin" valueType="num">
                                      <p:cBhvr additive="base">
                                        <p:cTn id="74" dur="500" fill="hold"/>
                                        <p:tgtEl>
                                          <p:spTgt spid="44"/>
                                        </p:tgtEl>
                                        <p:attrNameLst>
                                          <p:attrName>ppt_x</p:attrName>
                                        </p:attrNameLst>
                                      </p:cBhvr>
                                      <p:tavLst>
                                        <p:tav tm="0">
                                          <p:val>
                                            <p:strVal val="#ppt_x"/>
                                          </p:val>
                                        </p:tav>
                                        <p:tav tm="100000">
                                          <p:val>
                                            <p:strVal val="#ppt_x"/>
                                          </p:val>
                                        </p:tav>
                                      </p:tavLst>
                                    </p:anim>
                                    <p:anim calcmode="lin" valueType="num">
                                      <p:cBhvr additive="base">
                                        <p:cTn id="75" dur="500" fill="hold"/>
                                        <p:tgtEl>
                                          <p:spTgt spid="44"/>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5"/>
                                        </p:tgtEl>
                                        <p:attrNameLst>
                                          <p:attrName>style.visibility</p:attrName>
                                        </p:attrNameLst>
                                      </p:cBhvr>
                                      <p:to>
                                        <p:strVal val="visible"/>
                                      </p:to>
                                    </p:set>
                                    <p:anim calcmode="lin" valueType="num">
                                      <p:cBhvr additive="base">
                                        <p:cTn id="78" dur="500" fill="hold"/>
                                        <p:tgtEl>
                                          <p:spTgt spid="45"/>
                                        </p:tgtEl>
                                        <p:attrNameLst>
                                          <p:attrName>ppt_x</p:attrName>
                                        </p:attrNameLst>
                                      </p:cBhvr>
                                      <p:tavLst>
                                        <p:tav tm="0">
                                          <p:val>
                                            <p:strVal val="#ppt_x"/>
                                          </p:val>
                                        </p:tav>
                                        <p:tav tm="100000">
                                          <p:val>
                                            <p:strVal val="#ppt_x"/>
                                          </p:val>
                                        </p:tav>
                                      </p:tavLst>
                                    </p:anim>
                                    <p:anim calcmode="lin" valueType="num">
                                      <p:cBhvr additive="base">
                                        <p:cTn id="79"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 grpId="0" bldLvl="0" animBg="1"/>
      <p:bldP spid="26" grpId="0" bldLvl="0" animBg="1"/>
      <p:bldP spid="27" grpId="0" bldLvl="0" animBg="1"/>
      <p:bldP spid="29" grpId="0" bldLvl="0" animBg="1"/>
      <p:bldP spid="30" grpId="0" bldLvl="0" animBg="1"/>
      <p:bldP spid="36" grpId="0" bldLvl="0" animBg="1"/>
      <p:bldP spid="37" grpId="0" bldLvl="0" animBg="1"/>
      <p:bldP spid="38" grpId="0" bldLvl="0" animBg="1"/>
      <p:bldP spid="39" grpId="0" bldLvl="0" animBg="1"/>
      <p:bldP spid="40" grpId="0" bldLvl="0" animBg="1"/>
      <p:bldP spid="41" grpId="0" bldLvl="0" animBg="1"/>
      <p:bldP spid="42" grpId="0" bldLvl="0" animBg="1"/>
      <p:bldP spid="43" grpId="0" bldLvl="0" animBg="1"/>
      <p:bldP spid="44" grpId="0" bldLvl="0" animBg="1"/>
      <p:bldP spid="45" grpId="0" bldLvl="0" animBg="1"/>
      <p:bldP spid="25" grpId="1" animBg="1"/>
      <p:bldP spid="26" grpId="1" animBg="1"/>
      <p:bldP spid="27" grpId="1" animBg="1"/>
      <p:bldP spid="29" grpId="1" animBg="1"/>
      <p:bldP spid="30" grpId="1" animBg="1"/>
      <p:bldP spid="36" grpId="1" animBg="1"/>
      <p:bldP spid="37" grpId="1" animBg="1"/>
      <p:bldP spid="38" grpId="1" animBg="1"/>
      <p:bldP spid="39" grpId="1" animBg="1"/>
      <p:bldP spid="40" grpId="1" animBg="1"/>
      <p:bldP spid="41" grpId="1" animBg="1"/>
      <p:bldP spid="42" grpId="1" animBg="1"/>
      <p:bldP spid="43" grpId="1" animBg="1"/>
      <p:bldP spid="44" grpId="1" animBg="1"/>
      <p:bldP spid="4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1"/>
          <p:cNvSpPr txBox="1">
            <a:spLocks noChangeArrowheads="1"/>
          </p:cNvSpPr>
          <p:nvPr/>
        </p:nvSpPr>
        <p:spPr bwMode="auto">
          <a:xfrm>
            <a:off x="355600" y="206375"/>
            <a:ext cx="11988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资产处置</a:t>
            </a:r>
            <a:endParaRPr lang="zh-CN" altLang="en-US" sz="1200" b="1" dirty="0">
              <a:solidFill>
                <a:schemeClr val="accent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17194" y="699923"/>
            <a:ext cx="8110055" cy="575945"/>
          </a:xfrm>
          <a:prstGeom prst="rect">
            <a:avLst/>
          </a:prstGeom>
          <a:noFill/>
        </p:spPr>
        <p:txBody>
          <a:bodyPr wrap="square" rtlCol="0">
            <a:sp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en-US" altLang="zh-CN" dirty="0"/>
              <a:t>Tips</a:t>
            </a:r>
            <a:r>
              <a:rPr lang="zh-CN" altLang="en-US" dirty="0"/>
              <a:t>：资产管理员汇总提交处置申报单之后，转由归口管理部门审核，最后交由财务管理员进行销账处理。</a:t>
            </a:r>
            <a:r>
              <a:rPr lang="zh-CN" altLang="en-US" dirty="0">
                <a:sym typeface="+mn-ea"/>
              </a:rPr>
              <a:t>财务人员选择要进行销账的处置报告单，填写“会计凭证号”和“记账日期”、“财务意见”（非必填）后点击销账，完成销账复核。</a:t>
            </a:r>
            <a:endParaRPr lang="zh-CN" altLang="en-US" dirty="0"/>
          </a:p>
        </p:txBody>
      </p:sp>
      <p:sp>
        <p:nvSpPr>
          <p:cNvPr id="8" name="文本框 7"/>
          <p:cNvSpPr txBox="1"/>
          <p:nvPr/>
        </p:nvSpPr>
        <p:spPr>
          <a:xfrm>
            <a:off x="3371215" y="1779905"/>
            <a:ext cx="114554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点击增加</a:t>
            </a:r>
            <a:endParaRPr lang="zh-CN" altLang="en-US"/>
          </a:p>
        </p:txBody>
      </p:sp>
      <p:sp>
        <p:nvSpPr>
          <p:cNvPr id="17" name="文本框 16"/>
          <p:cNvSpPr txBox="1"/>
          <p:nvPr/>
        </p:nvSpPr>
        <p:spPr>
          <a:xfrm>
            <a:off x="5364480" y="1779270"/>
            <a:ext cx="2585720" cy="368300"/>
          </a:xfrm>
          <a:prstGeom prst="rect">
            <a:avLst/>
          </a:prstGeom>
          <a:solidFill>
            <a:schemeClr val="bg1">
              <a:lumMod val="95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选择归口</a:t>
            </a:r>
            <a:r>
              <a:rPr lang="zh-CN" altLang="en-US" sz="1800"/>
              <a:t>人员</a:t>
            </a:r>
            <a:r>
              <a:rPr lang="en-US" altLang="zh-CN"/>
              <a:t>/</a:t>
            </a:r>
            <a:r>
              <a:rPr lang="zh-CN" altLang="en-US"/>
              <a:t>选择分类</a:t>
            </a:r>
            <a:endParaRPr lang="zh-CN" altLang="en-US"/>
          </a:p>
        </p:txBody>
      </p:sp>
      <p:sp>
        <p:nvSpPr>
          <p:cNvPr id="19" name="文本框 18"/>
          <p:cNvSpPr txBox="1"/>
          <p:nvPr/>
        </p:nvSpPr>
        <p:spPr>
          <a:xfrm>
            <a:off x="5580380" y="2715895"/>
            <a:ext cx="230124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选择需要处置的资产</a:t>
            </a:r>
            <a:endParaRPr lang="zh-CN" altLang="en-US"/>
          </a:p>
        </p:txBody>
      </p:sp>
      <p:sp>
        <p:nvSpPr>
          <p:cNvPr id="23" name="文本框 22"/>
          <p:cNvSpPr txBox="1"/>
          <p:nvPr/>
        </p:nvSpPr>
        <p:spPr>
          <a:xfrm>
            <a:off x="2717165" y="2710815"/>
            <a:ext cx="230505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点击生成处置报告单</a:t>
            </a:r>
            <a:endParaRPr lang="zh-CN" altLang="en-US"/>
          </a:p>
        </p:txBody>
      </p:sp>
      <p:sp>
        <p:nvSpPr>
          <p:cNvPr id="25" name="文本框 24"/>
          <p:cNvSpPr txBox="1"/>
          <p:nvPr/>
        </p:nvSpPr>
        <p:spPr>
          <a:xfrm>
            <a:off x="267970" y="3646170"/>
            <a:ext cx="250380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填写处置原因及其他项</a:t>
            </a:r>
            <a:endParaRPr lang="zh-CN" altLang="en-US"/>
          </a:p>
        </p:txBody>
      </p:sp>
      <p:sp>
        <p:nvSpPr>
          <p:cNvPr id="27" name="文本框 26"/>
          <p:cNvSpPr txBox="1"/>
          <p:nvPr/>
        </p:nvSpPr>
        <p:spPr>
          <a:xfrm>
            <a:off x="3420110" y="3663950"/>
            <a:ext cx="134937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保存并提交</a:t>
            </a:r>
            <a:endParaRPr lang="zh-CN" altLang="en-US"/>
          </a:p>
        </p:txBody>
      </p:sp>
      <p:sp>
        <p:nvSpPr>
          <p:cNvPr id="30" name="文本框 29"/>
          <p:cNvSpPr txBox="1"/>
          <p:nvPr/>
        </p:nvSpPr>
        <p:spPr>
          <a:xfrm>
            <a:off x="1190625" y="1779905"/>
            <a:ext cx="155511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选择</a:t>
            </a:r>
            <a:r>
              <a:rPr lang="zh-CN" altLang="en-US"/>
              <a:t>编报单位</a:t>
            </a:r>
            <a:endParaRPr lang="zh-CN" altLang="en-US"/>
          </a:p>
        </p:txBody>
      </p:sp>
      <p:sp>
        <p:nvSpPr>
          <p:cNvPr id="32" name="文本框 31"/>
          <p:cNvSpPr txBox="1"/>
          <p:nvPr/>
        </p:nvSpPr>
        <p:spPr>
          <a:xfrm>
            <a:off x="6972935" y="3651885"/>
            <a:ext cx="908685" cy="99695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noAutofit/>
          </a:bodyPr>
          <a:p>
            <a:r>
              <a:rPr lang="zh-CN" altLang="en-US" sz="2800"/>
              <a:t>系统演示</a:t>
            </a:r>
            <a:endParaRPr lang="zh-CN" altLang="en-US" sz="2800"/>
          </a:p>
        </p:txBody>
      </p:sp>
      <p:sp>
        <p:nvSpPr>
          <p:cNvPr id="33" name="文本框 32"/>
          <p:cNvSpPr txBox="1"/>
          <p:nvPr/>
        </p:nvSpPr>
        <p:spPr>
          <a:xfrm>
            <a:off x="179705" y="1203960"/>
            <a:ext cx="1885315" cy="352425"/>
          </a:xfrm>
          <a:prstGeom prst="rect">
            <a:avLst/>
          </a:prstGeom>
          <a:noFill/>
        </p:spPr>
        <p:txBody>
          <a:bodyPr wrap="square" rtlCol="0">
            <a:no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zh-CN" altLang="en-US" sz="2000" dirty="0">
                <a:solidFill>
                  <a:srgbClr val="262626"/>
                </a:solidFill>
                <a:latin typeface="等线" panose="02010600030101010101" pitchFamily="2" charset="-122"/>
                <a:ea typeface="等线" panose="02010600030101010101" pitchFamily="2" charset="-122"/>
                <a:sym typeface="+mn-ea"/>
              </a:rPr>
              <a:t>基本操作步骤：</a:t>
            </a:r>
            <a:endParaRPr lang="zh-CN" altLang="zh-CN" sz="2000" dirty="0">
              <a:solidFill>
                <a:schemeClr val="tx1"/>
              </a:solidFill>
              <a:latin typeface="等线" panose="02010600030101010101" pitchFamily="2" charset="-122"/>
              <a:ea typeface="等线" panose="02010600030101010101" pitchFamily="2" charset="-122"/>
            </a:endParaRPr>
          </a:p>
          <a:p>
            <a:endParaRPr lang="en-US" altLang="zh-CN" sz="1800" dirty="0"/>
          </a:p>
        </p:txBody>
      </p:sp>
      <p:sp>
        <p:nvSpPr>
          <p:cNvPr id="34" name="文本框 33"/>
          <p:cNvSpPr txBox="1"/>
          <p:nvPr/>
        </p:nvSpPr>
        <p:spPr>
          <a:xfrm>
            <a:off x="544195" y="2710815"/>
            <a:ext cx="157607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选择处置方式</a:t>
            </a:r>
            <a:endParaRPr lang="zh-CN" altLang="en-US"/>
          </a:p>
        </p:txBody>
      </p: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
        <p:nvSpPr>
          <p:cNvPr id="7" name="右箭头 6"/>
          <p:cNvSpPr/>
          <p:nvPr/>
        </p:nvSpPr>
        <p:spPr>
          <a:xfrm>
            <a:off x="2915920" y="188150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3" name="右箭头 2"/>
          <p:cNvSpPr/>
          <p:nvPr/>
        </p:nvSpPr>
        <p:spPr>
          <a:xfrm>
            <a:off x="4798060" y="188150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5" name="右箭头 4"/>
          <p:cNvSpPr/>
          <p:nvPr/>
        </p:nvSpPr>
        <p:spPr>
          <a:xfrm rot="5400000">
            <a:off x="6450330" y="234950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9" name="右箭头 8"/>
          <p:cNvSpPr/>
          <p:nvPr/>
        </p:nvSpPr>
        <p:spPr>
          <a:xfrm rot="10800000">
            <a:off x="5158740" y="282892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0" name="右箭头 9"/>
          <p:cNvSpPr/>
          <p:nvPr/>
        </p:nvSpPr>
        <p:spPr>
          <a:xfrm rot="10800000">
            <a:off x="2259330" y="281813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1" name="右箭头 10"/>
          <p:cNvSpPr/>
          <p:nvPr/>
        </p:nvSpPr>
        <p:spPr>
          <a:xfrm rot="5400000">
            <a:off x="1265555" y="328612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2" name="右箭头 11"/>
          <p:cNvSpPr/>
          <p:nvPr/>
        </p:nvSpPr>
        <p:spPr>
          <a:xfrm>
            <a:off x="2915920" y="375539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wipe(down)">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down)">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2"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down)">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2"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down)">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down)">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down)">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wipe(down)">
                                      <p:cBhvr>
                                        <p:cTn id="63" dur="5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down)">
                                      <p:cBhvr>
                                        <p:cTn id="68" dur="500"/>
                                        <p:tgtEl>
                                          <p:spTgt spid="3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down)">
                                      <p:cBhvr>
                                        <p:cTn id="73" dur="500"/>
                                        <p:tgtEl>
                                          <p:spTgt spid="1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wipe(down)">
                                      <p:cBhvr>
                                        <p:cTn id="78" dur="5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wipe(down)">
                                      <p:cBhvr>
                                        <p:cTn id="83" dur="500"/>
                                        <p:tgtEl>
                                          <p:spTgt spid="12"/>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wipe(down)">
                                      <p:cBhvr>
                                        <p:cTn id="88" dur="500"/>
                                        <p:tgtEl>
                                          <p:spTgt spid="27"/>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additive="base">
                                        <p:cTn id="93" dur="500"/>
                                        <p:tgtEl>
                                          <p:spTgt spid="32"/>
                                        </p:tgtEl>
                                        <p:attrNameLst>
                                          <p:attrName>ppt_y</p:attrName>
                                        </p:attrNameLst>
                                      </p:cBhvr>
                                      <p:tavLst>
                                        <p:tav tm="0">
                                          <p:val>
                                            <p:strVal val="#ppt_y+#ppt_h*1.125000"/>
                                          </p:val>
                                        </p:tav>
                                        <p:tav tm="100000">
                                          <p:val>
                                            <p:strVal val="#ppt_y"/>
                                          </p:val>
                                        </p:tav>
                                      </p:tavLst>
                                    </p:anim>
                                    <p:animEffect transition="in" filter="wipe(up)">
                                      <p:cBhvr>
                                        <p:cTn id="9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1"/>
      <p:bldP spid="17" grpId="1"/>
      <p:bldP spid="8" grpId="2" bldLvl="0" animBg="1"/>
      <p:bldP spid="17" grpId="2" bldLvl="0" animBg="1"/>
      <p:bldP spid="19" grpId="0" bldLvl="0" animBg="1"/>
      <p:bldP spid="23" grpId="0" bldLvl="0" animBg="1"/>
      <p:bldP spid="25" grpId="0" bldLvl="0" animBg="1"/>
      <p:bldP spid="27" grpId="0" bldLvl="0" animBg="1"/>
      <p:bldP spid="30" grpId="0" bldLvl="0" animBg="1"/>
      <p:bldP spid="30" grpId="1"/>
      <p:bldP spid="32" grpId="0" bldLvl="0" animBg="1"/>
      <p:bldP spid="33" grpId="0"/>
      <p:bldP spid="34" grpId="0" bldLvl="0" animBg="1"/>
      <p:bldP spid="34" grpId="1"/>
      <p:bldP spid="7" grpId="0" bldLvl="0" animBg="1"/>
      <p:bldP spid="7" grpId="1" animBg="1"/>
      <p:bldP spid="3" grpId="0" bldLvl="0" animBg="1"/>
      <p:bldP spid="3" grpId="1" animBg="1"/>
      <p:bldP spid="5" grpId="0" bldLvl="0" animBg="1"/>
      <p:bldP spid="5" grpId="1" animBg="1"/>
      <p:bldP spid="9" grpId="0" bldLvl="0" animBg="1"/>
      <p:bldP spid="9" grpId="1" animBg="1"/>
      <p:bldP spid="10" grpId="0" bldLvl="0" animBg="1"/>
      <p:bldP spid="10" grpId="1" animBg="1"/>
      <p:bldP spid="11" grpId="0" bldLvl="0" animBg="1"/>
      <p:bldP spid="11" grpId="1" animBg="1"/>
      <p:bldP spid="12" grpId="0" bldLvl="0" animBg="1"/>
      <p:bldP spid="12"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bwMode="auto">
      <p:bgPr>
        <a:solidFill>
          <a:srgbClr val="F1F1F1"/>
        </a:solidFill>
        <a:effectLst/>
      </p:bgPr>
    </p:bg>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资产查询</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25420" y="2643188"/>
            <a:ext cx="4808538" cy="30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defRPr sz="1400">
                <a:solidFill>
                  <a:schemeClr val="accent3"/>
                </a:solidFill>
                <a:latin typeface="微软雅黑" panose="020B0503020204020204" pitchFamily="34" charset="-122"/>
                <a:ea typeface="微软雅黑" panose="020B0503020204020204" pitchFamily="34" charset="-122"/>
              </a:defRPr>
            </a:lvl1pPr>
          </a:lstStyle>
          <a:p>
            <a:pPr algn="l">
              <a:buClrTx/>
              <a:buSzTx/>
              <a:buFontTx/>
            </a:pPr>
            <a:r>
              <a:rPr lang="zh-CN" altLang="en-US" dirty="0">
                <a:solidFill>
                  <a:schemeClr val="bg1"/>
                </a:solidFill>
              </a:rPr>
              <a:t>组合查询资产，汇总分析数据</a:t>
            </a:r>
            <a:endParaRPr lang="zh-CN" altLang="en-US" dirty="0">
              <a:solidFill>
                <a:schemeClr val="bg1"/>
              </a:solidFill>
            </a:endParaRPr>
          </a:p>
        </p:txBody>
      </p:sp>
      <p:sp>
        <p:nvSpPr>
          <p:cNvPr id="6" name="TextBox 5"/>
          <p:cNvSpPr txBox="1">
            <a:spLocks noChangeArrowheads="1"/>
          </p:cNvSpPr>
          <p:nvPr/>
        </p:nvSpPr>
        <p:spPr bwMode="auto">
          <a:xfrm>
            <a:off x="485459" y="1773238"/>
            <a:ext cx="1381760"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05</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6240" y="195580"/>
            <a:ext cx="1198880" cy="398780"/>
          </a:xfrm>
          <a:prstGeom prst="rect">
            <a:avLst/>
          </a:prstGeom>
          <a:noFill/>
        </p:spPr>
        <p:txBody>
          <a:bodyPr wrap="none" rtlCol="0" anchor="t">
            <a:spAutoFit/>
          </a:bodyPr>
          <a:p>
            <a:r>
              <a:rPr lang="zh-CN" altLang="en-US" sz="2000" b="1" dirty="0" smtClean="0">
                <a:solidFill>
                  <a:schemeClr val="accent1"/>
                </a:solidFill>
                <a:latin typeface="微软雅黑" panose="020B0503020204020204" pitchFamily="34" charset="-122"/>
                <a:ea typeface="微软雅黑" panose="020B0503020204020204" pitchFamily="34" charset="-122"/>
                <a:sym typeface="+mn-ea"/>
              </a:rPr>
              <a:t>资产查询</a:t>
            </a:r>
            <a:endParaRPr lang="zh-CN" altLang="en-US"/>
          </a:p>
        </p:txBody>
      </p:sp>
      <p:sp>
        <p:nvSpPr>
          <p:cNvPr id="8" name="文本框 7"/>
          <p:cNvSpPr txBox="1"/>
          <p:nvPr/>
        </p:nvSpPr>
        <p:spPr>
          <a:xfrm>
            <a:off x="502685" y="714802"/>
            <a:ext cx="8110055" cy="818515"/>
          </a:xfrm>
          <a:prstGeom prst="rect">
            <a:avLst/>
          </a:prstGeom>
          <a:noFill/>
        </p:spPr>
        <p:txBody>
          <a:bodyPr wrap="square" rtlCol="0">
            <a:sp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en-US" altLang="zh-CN" dirty="0"/>
              <a:t>Tips</a:t>
            </a:r>
            <a:r>
              <a:rPr lang="zh-CN" altLang="en-US" dirty="0"/>
              <a:t>：为方便查询资产数据，快速汇总各个阶段的信息，资产系统提供大量的查询口径。</a:t>
            </a:r>
            <a:endParaRPr lang="zh-CN" altLang="en-US" dirty="0"/>
          </a:p>
          <a:p>
            <a:r>
              <a:rPr lang="zh-CN" altLang="en-US" dirty="0"/>
              <a:t>同时系统增加常用功能按钮，主要包括</a:t>
            </a:r>
            <a:r>
              <a:rPr lang="zh-CN" altLang="en-US" dirty="0">
                <a:solidFill>
                  <a:srgbClr val="262626"/>
                </a:solidFill>
                <a:sym typeface="+mn-ea"/>
              </a:rPr>
              <a:t>【查看】、【打印预览】、【打印列表】、【列选择】、【综合查询】、【跟踪查询】、【导出Excel】、【组合排序】、【汇总分析】等。</a:t>
            </a:r>
            <a:endParaRPr lang="zh-CN" altLang="en-US" dirty="0"/>
          </a:p>
        </p:txBody>
      </p:sp>
      <p:pic>
        <p:nvPicPr>
          <p:cNvPr id="32" name="图片 31" descr="32313537363838363b32313537363838313bb2dfbbaecae9"/>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62915" y="3922395"/>
            <a:ext cx="837565" cy="837565"/>
          </a:xfrm>
          <a:prstGeom prst="rect">
            <a:avLst/>
          </a:prstGeom>
        </p:spPr>
      </p:pic>
      <p:sp>
        <p:nvSpPr>
          <p:cNvPr id="68" name="五边形 67"/>
          <p:cNvSpPr>
            <a:spLocks noChangeArrowheads="1"/>
          </p:cNvSpPr>
          <p:nvPr/>
        </p:nvSpPr>
        <p:spPr bwMode="auto">
          <a:xfrm>
            <a:off x="1742123" y="1787525"/>
            <a:ext cx="1258887" cy="385763"/>
          </a:xfrm>
          <a:prstGeom prst="homePlate">
            <a:avLst>
              <a:gd name="adj" fmla="val 50114"/>
            </a:avLst>
          </a:prstGeom>
          <a:solidFill>
            <a:schemeClr val="accent1"/>
          </a:solidFill>
          <a:ln>
            <a:noFill/>
          </a:ln>
          <a:extLst>
            <a:ext uri="{91240B29-F687-4F45-9708-019B960494DF}">
              <a14:hiddenLine xmlns:a14="http://schemas.microsoft.com/office/drawing/2010/main" w="3175">
                <a:solidFill>
                  <a:srgbClr val="000000"/>
                </a:solidFill>
                <a:bevel/>
              </a14:hiddenLine>
            </a:ext>
          </a:extLst>
        </p:spPr>
        <p:txBody>
          <a:bodyPr lIns="62118" tIns="31058" rIns="62118" bIns="31058" anchor="ctr"/>
          <a:p>
            <a:pPr algn="ctr"/>
            <a:endParaRPr lang="zh-CN" altLang="en-US" sz="1400" b="1">
              <a:solidFill>
                <a:srgbClr val="F8F8F8"/>
              </a:solidFill>
              <a:latin typeface="Arial" panose="020B0604020202020204" pitchFamily="34" charset="0"/>
              <a:ea typeface="微软雅黑" panose="020B0503020204020204" pitchFamily="34" charset="-122"/>
            </a:endParaRPr>
          </a:p>
        </p:txBody>
      </p:sp>
      <p:sp>
        <p:nvSpPr>
          <p:cNvPr id="69" name="TextBox 22"/>
          <p:cNvSpPr txBox="1">
            <a:spLocks noChangeArrowheads="1"/>
          </p:cNvSpPr>
          <p:nvPr/>
        </p:nvSpPr>
        <p:spPr bwMode="auto">
          <a:xfrm>
            <a:off x="1878648" y="1849438"/>
            <a:ext cx="10572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bevel/>
              </a14:hiddenLine>
            </a:ext>
          </a:extLst>
        </p:spPr>
        <p:txBody>
          <a:bodyPr lIns="62118" tIns="31058" rIns="62118" bIns="31058" anchor="ctr"/>
          <a:p>
            <a:r>
              <a:rPr lang="zh-CN" altLang="en-US" sz="1100" b="1" dirty="0" smtClean="0">
                <a:solidFill>
                  <a:srgbClr val="F8F8F8"/>
                </a:solidFill>
                <a:ea typeface="微软雅黑" panose="020B0503020204020204" pitchFamily="34" charset="-122"/>
              </a:rPr>
              <a:t>验收单查询</a:t>
            </a:r>
            <a:endParaRPr lang="zh-CN" altLang="en-US" sz="1100" b="1" dirty="0">
              <a:solidFill>
                <a:srgbClr val="F8F8F8"/>
              </a:solidFill>
              <a:ea typeface="微软雅黑" panose="020B0503020204020204" pitchFamily="34" charset="-122"/>
            </a:endParaRPr>
          </a:p>
        </p:txBody>
      </p:sp>
      <p:sp>
        <p:nvSpPr>
          <p:cNvPr id="70" name="五边形 69"/>
          <p:cNvSpPr>
            <a:spLocks noChangeArrowheads="1"/>
          </p:cNvSpPr>
          <p:nvPr/>
        </p:nvSpPr>
        <p:spPr bwMode="auto">
          <a:xfrm>
            <a:off x="1780858" y="2566670"/>
            <a:ext cx="1258887" cy="385763"/>
          </a:xfrm>
          <a:prstGeom prst="homePlate">
            <a:avLst>
              <a:gd name="adj" fmla="val 50114"/>
            </a:avLst>
          </a:prstGeom>
          <a:solidFill>
            <a:schemeClr val="accent1"/>
          </a:solidFill>
          <a:ln>
            <a:noFill/>
          </a:ln>
          <a:extLst>
            <a:ext uri="{91240B29-F687-4F45-9708-019B960494DF}">
              <a14:hiddenLine xmlns:a14="http://schemas.microsoft.com/office/drawing/2010/main" w="3175">
                <a:solidFill>
                  <a:srgbClr val="000000"/>
                </a:solidFill>
                <a:bevel/>
              </a14:hiddenLine>
            </a:ext>
          </a:extLst>
        </p:spPr>
        <p:txBody>
          <a:bodyPr lIns="62118" tIns="31058" rIns="62118" bIns="31058" anchor="ctr"/>
          <a:p>
            <a:pPr algn="ctr"/>
            <a:endParaRPr lang="zh-CN" altLang="en-US" sz="1400" b="1">
              <a:solidFill>
                <a:srgbClr val="F8F8F8"/>
              </a:solidFill>
              <a:latin typeface="Arial" panose="020B0604020202020204" pitchFamily="34" charset="0"/>
              <a:ea typeface="微软雅黑" panose="020B0503020204020204" pitchFamily="34" charset="-122"/>
            </a:endParaRPr>
          </a:p>
        </p:txBody>
      </p:sp>
      <p:sp>
        <p:nvSpPr>
          <p:cNvPr id="71" name="TextBox 22"/>
          <p:cNvSpPr txBox="1">
            <a:spLocks noChangeArrowheads="1"/>
          </p:cNvSpPr>
          <p:nvPr/>
        </p:nvSpPr>
        <p:spPr bwMode="auto">
          <a:xfrm>
            <a:off x="1923733" y="2642870"/>
            <a:ext cx="10509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bevel/>
              </a14:hiddenLine>
            </a:ext>
          </a:extLst>
        </p:spPr>
        <p:txBody>
          <a:bodyPr lIns="62118" tIns="31058" rIns="62118" bIns="31058" anchor="ctr"/>
          <a:p>
            <a:r>
              <a:rPr lang="zh-CN" altLang="en-US" sz="1100" b="1" dirty="0" smtClean="0">
                <a:solidFill>
                  <a:srgbClr val="F8F8F8"/>
                </a:solidFill>
                <a:ea typeface="微软雅黑" panose="020B0503020204020204" pitchFamily="34" charset="-122"/>
              </a:rPr>
              <a:t>资产信息查询</a:t>
            </a:r>
            <a:endParaRPr lang="zh-CN" altLang="en-US" sz="1100" b="1" dirty="0">
              <a:solidFill>
                <a:srgbClr val="F8F8F8"/>
              </a:solidFill>
              <a:ea typeface="微软雅黑" panose="020B0503020204020204" pitchFamily="34" charset="-122"/>
            </a:endParaRPr>
          </a:p>
        </p:txBody>
      </p:sp>
      <p:sp>
        <p:nvSpPr>
          <p:cNvPr id="72" name="五边形 71"/>
          <p:cNvSpPr>
            <a:spLocks noChangeArrowheads="1"/>
          </p:cNvSpPr>
          <p:nvPr/>
        </p:nvSpPr>
        <p:spPr bwMode="auto">
          <a:xfrm>
            <a:off x="1780858" y="3310573"/>
            <a:ext cx="1258887" cy="387350"/>
          </a:xfrm>
          <a:prstGeom prst="homePlate">
            <a:avLst>
              <a:gd name="adj" fmla="val 49909"/>
            </a:avLst>
          </a:prstGeom>
          <a:solidFill>
            <a:schemeClr val="accent1"/>
          </a:solidFill>
          <a:ln>
            <a:noFill/>
          </a:ln>
          <a:extLst>
            <a:ext uri="{91240B29-F687-4F45-9708-019B960494DF}">
              <a14:hiddenLine xmlns:a14="http://schemas.microsoft.com/office/drawing/2010/main" w="3175">
                <a:solidFill>
                  <a:srgbClr val="000000"/>
                </a:solidFill>
                <a:bevel/>
              </a14:hiddenLine>
            </a:ext>
          </a:extLst>
        </p:spPr>
        <p:txBody>
          <a:bodyPr lIns="62118" tIns="31058" rIns="62118" bIns="31058" anchor="ctr"/>
          <a:p>
            <a:pPr algn="ctr"/>
            <a:endParaRPr lang="zh-CN" altLang="en-US" sz="1400" b="1">
              <a:solidFill>
                <a:srgbClr val="F8F8F8"/>
              </a:solidFill>
              <a:latin typeface="Arial" panose="020B0604020202020204" pitchFamily="34" charset="0"/>
              <a:ea typeface="微软雅黑" panose="020B0503020204020204" pitchFamily="34" charset="-122"/>
            </a:endParaRPr>
          </a:p>
        </p:txBody>
      </p:sp>
      <p:sp>
        <p:nvSpPr>
          <p:cNvPr id="73" name="TextBox 22"/>
          <p:cNvSpPr txBox="1">
            <a:spLocks noChangeArrowheads="1"/>
          </p:cNvSpPr>
          <p:nvPr/>
        </p:nvSpPr>
        <p:spPr bwMode="auto">
          <a:xfrm>
            <a:off x="1924050" y="3374390"/>
            <a:ext cx="10509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bevel/>
              </a14:hiddenLine>
            </a:ext>
          </a:extLst>
        </p:spPr>
        <p:txBody>
          <a:bodyPr lIns="62118" tIns="31058" rIns="62118" bIns="31058" anchor="ctr"/>
          <a:p>
            <a:r>
              <a:rPr lang="zh-CN" altLang="en-US" sz="1100" b="1" dirty="0" smtClean="0">
                <a:solidFill>
                  <a:srgbClr val="F8F8F8"/>
                </a:solidFill>
                <a:ea typeface="微软雅黑" panose="020B0503020204020204" pitchFamily="34" charset="-122"/>
              </a:rPr>
              <a:t>资产变动信息查询</a:t>
            </a:r>
            <a:endParaRPr lang="zh-CN" altLang="en-US" sz="1100" b="1" dirty="0">
              <a:solidFill>
                <a:srgbClr val="F8F8F8"/>
              </a:solidFill>
              <a:ea typeface="微软雅黑" panose="020B0503020204020204" pitchFamily="34" charset="-122"/>
            </a:endParaRPr>
          </a:p>
        </p:txBody>
      </p:sp>
      <p:sp>
        <p:nvSpPr>
          <p:cNvPr id="74" name="任意多边形 73"/>
          <p:cNvSpPr/>
          <p:nvPr/>
        </p:nvSpPr>
        <p:spPr bwMode="auto">
          <a:xfrm>
            <a:off x="995045" y="1991360"/>
            <a:ext cx="883920" cy="1129665"/>
          </a:xfrm>
          <a:custGeom>
            <a:avLst/>
            <a:gdLst>
              <a:gd name="connsiteX0" fmla="*/ 0 w 1092530"/>
              <a:gd name="connsiteY0" fmla="*/ 1068780 h 1068780"/>
              <a:gd name="connsiteX1" fmla="*/ 1092530 w 1092530"/>
              <a:gd name="connsiteY1" fmla="*/ 0 h 1068780"/>
            </a:gdLst>
            <a:ahLst/>
            <a:cxnLst>
              <a:cxn ang="0">
                <a:pos x="connsiteX0" y="connsiteY0"/>
              </a:cxn>
              <a:cxn ang="0">
                <a:pos x="connsiteX1" y="connsiteY1"/>
              </a:cxn>
            </a:cxnLst>
            <a:rect l="l" t="t" r="r" b="b"/>
            <a:pathLst>
              <a:path w="1092530" h="106878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lIns="62118" tIns="31058" rIns="62118" bIns="31058" anchor="ctr"/>
          <a:p>
            <a:pPr algn="ctr" eaLnBrk="0" fontAlgn="ctr" hangingPunct="0">
              <a:buClr>
                <a:srgbClr val="FF0000"/>
              </a:buClr>
              <a:buSzPct val="70000"/>
              <a:defRPr/>
            </a:pPr>
            <a:endParaRPr lang="zh-CN" altLang="en-US" sz="1100" b="1" noProof="1">
              <a:solidFill>
                <a:schemeClr val="bg1"/>
              </a:solidFill>
              <a:latin typeface="微软雅黑" panose="020B0503020204020204" pitchFamily="34" charset="-122"/>
              <a:ea typeface="微软雅黑" panose="020B0503020204020204" pitchFamily="34" charset="-122"/>
            </a:endParaRPr>
          </a:p>
        </p:txBody>
      </p:sp>
      <p:sp>
        <p:nvSpPr>
          <p:cNvPr id="75" name="任意多边形 74"/>
          <p:cNvSpPr/>
          <p:nvPr/>
        </p:nvSpPr>
        <p:spPr bwMode="auto">
          <a:xfrm flipV="1">
            <a:off x="1061085" y="3098800"/>
            <a:ext cx="848360" cy="421005"/>
          </a:xfrm>
          <a:custGeom>
            <a:avLst/>
            <a:gdLst>
              <a:gd name="connsiteX0" fmla="*/ 0 w 1092530"/>
              <a:gd name="connsiteY0" fmla="*/ 1068780 h 1068780"/>
              <a:gd name="connsiteX1" fmla="*/ 1092530 w 1092530"/>
              <a:gd name="connsiteY1" fmla="*/ 0 h 1068780"/>
            </a:gdLst>
            <a:ahLst/>
            <a:cxnLst>
              <a:cxn ang="0">
                <a:pos x="connsiteX0" y="connsiteY0"/>
              </a:cxn>
              <a:cxn ang="0">
                <a:pos x="connsiteX1" y="connsiteY1"/>
              </a:cxn>
            </a:cxnLst>
            <a:rect l="l" t="t" r="r" b="b"/>
            <a:pathLst>
              <a:path w="1092530" h="106878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lIns="62118" tIns="31058" rIns="62118" bIns="31058" anchor="ctr"/>
          <a:p>
            <a:pPr algn="ctr" eaLnBrk="0" fontAlgn="ctr" hangingPunct="0">
              <a:buClr>
                <a:srgbClr val="FF0000"/>
              </a:buClr>
              <a:buSzPct val="70000"/>
              <a:defRPr/>
            </a:pPr>
            <a:endParaRPr lang="zh-CN" altLang="en-US" sz="1100" b="1" noProof="1">
              <a:solidFill>
                <a:schemeClr val="bg1"/>
              </a:solidFill>
              <a:latin typeface="微软雅黑" panose="020B0503020204020204" pitchFamily="34" charset="-122"/>
              <a:ea typeface="微软雅黑" panose="020B0503020204020204" pitchFamily="34" charset="-122"/>
            </a:endParaRPr>
          </a:p>
        </p:txBody>
      </p:sp>
      <p:cxnSp>
        <p:nvCxnSpPr>
          <p:cNvPr id="76" name="直接连接符 75"/>
          <p:cNvCxnSpPr>
            <a:endCxn id="71" idx="1"/>
          </p:cNvCxnSpPr>
          <p:nvPr/>
        </p:nvCxnSpPr>
        <p:spPr bwMode="auto">
          <a:xfrm flipV="1">
            <a:off x="1188085" y="2768600"/>
            <a:ext cx="735965" cy="449580"/>
          </a:xfrm>
          <a:prstGeom prst="line">
            <a:avLst/>
          </a:pr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cxnSp>
      <p:sp>
        <p:nvSpPr>
          <p:cNvPr id="77" name="椭圆 76"/>
          <p:cNvSpPr>
            <a:spLocks noChangeArrowheads="1"/>
          </p:cNvSpPr>
          <p:nvPr/>
        </p:nvSpPr>
        <p:spPr bwMode="auto">
          <a:xfrm>
            <a:off x="462915" y="2666683"/>
            <a:ext cx="942975" cy="942975"/>
          </a:xfrm>
          <a:prstGeom prst="ellipse">
            <a:avLst/>
          </a:prstGeom>
          <a:solidFill>
            <a:schemeClr val="accent1"/>
          </a:solidFill>
          <a:ln>
            <a:noFill/>
          </a:ln>
          <a:extLst>
            <a:ext uri="{91240B29-F687-4F45-9708-019B960494DF}">
              <a14:hiddenLine xmlns:a14="http://schemas.microsoft.com/office/drawing/2010/main" w="3175">
                <a:solidFill>
                  <a:srgbClr val="000000"/>
                </a:solidFill>
                <a:bevel/>
              </a14:hiddenLine>
            </a:ext>
          </a:extLst>
        </p:spPr>
        <p:txBody>
          <a:bodyPr lIns="62118" tIns="31058" rIns="62118" bIns="31058" anchor="ctr"/>
          <a:p>
            <a:pPr algn="ctr"/>
            <a:r>
              <a:rPr lang="zh-CN" sz="1400" b="1" dirty="0" smtClean="0">
                <a:solidFill>
                  <a:srgbClr val="F8F8F8"/>
                </a:solidFill>
                <a:ea typeface="微软雅黑" panose="020B0503020204020204" pitchFamily="34" charset="-122"/>
              </a:rPr>
              <a:t>资产</a:t>
            </a:r>
            <a:endParaRPr lang="zh-CN" sz="1400" b="1" dirty="0" smtClean="0">
              <a:solidFill>
                <a:srgbClr val="F8F8F8"/>
              </a:solidFill>
              <a:ea typeface="微软雅黑" panose="020B0503020204020204" pitchFamily="34" charset="-122"/>
            </a:endParaRPr>
          </a:p>
          <a:p>
            <a:pPr algn="ctr"/>
            <a:r>
              <a:rPr lang="zh-CN" sz="1400" b="1" dirty="0" smtClean="0">
                <a:solidFill>
                  <a:srgbClr val="F8F8F8"/>
                </a:solidFill>
                <a:ea typeface="微软雅黑" panose="020B0503020204020204" pitchFamily="34" charset="-122"/>
              </a:rPr>
              <a:t>查询</a:t>
            </a:r>
            <a:endParaRPr lang="zh-CN" sz="1400" b="1" dirty="0">
              <a:solidFill>
                <a:srgbClr val="F8F8F8"/>
              </a:solidFill>
              <a:ea typeface="微软雅黑" panose="020B0503020204020204" pitchFamily="34" charset="-122"/>
            </a:endParaRPr>
          </a:p>
        </p:txBody>
      </p:sp>
      <p:sp>
        <p:nvSpPr>
          <p:cNvPr id="4" name="五边形 3"/>
          <p:cNvSpPr>
            <a:spLocks noChangeArrowheads="1"/>
          </p:cNvSpPr>
          <p:nvPr/>
        </p:nvSpPr>
        <p:spPr bwMode="auto">
          <a:xfrm>
            <a:off x="1764348" y="4011613"/>
            <a:ext cx="1258887" cy="387350"/>
          </a:xfrm>
          <a:prstGeom prst="homePlate">
            <a:avLst>
              <a:gd name="adj" fmla="val 49909"/>
            </a:avLst>
          </a:prstGeom>
          <a:solidFill>
            <a:schemeClr val="accent1"/>
          </a:solidFill>
          <a:ln>
            <a:noFill/>
          </a:ln>
          <a:extLst>
            <a:ext uri="{91240B29-F687-4F45-9708-019B960494DF}">
              <a14:hiddenLine xmlns:a14="http://schemas.microsoft.com/office/drawing/2010/main" w="3175">
                <a:solidFill>
                  <a:srgbClr val="000000"/>
                </a:solidFill>
                <a:bevel/>
              </a14:hiddenLine>
            </a:ext>
          </a:extLst>
        </p:spPr>
        <p:txBody>
          <a:bodyPr lIns="62118" tIns="31058" rIns="62118" bIns="31058" anchor="ctr"/>
          <a:p>
            <a:pPr algn="ctr"/>
            <a:endParaRPr lang="zh-CN" altLang="en-US" sz="1400" b="1">
              <a:solidFill>
                <a:srgbClr val="F8F8F8"/>
              </a:solidFill>
              <a:latin typeface="Arial" panose="020B0604020202020204" pitchFamily="34" charset="0"/>
              <a:ea typeface="微软雅黑" panose="020B0503020204020204" pitchFamily="34" charset="-122"/>
            </a:endParaRPr>
          </a:p>
        </p:txBody>
      </p:sp>
      <p:sp>
        <p:nvSpPr>
          <p:cNvPr id="5" name="TextBox 22"/>
          <p:cNvSpPr txBox="1">
            <a:spLocks noChangeArrowheads="1"/>
          </p:cNvSpPr>
          <p:nvPr/>
        </p:nvSpPr>
        <p:spPr bwMode="auto">
          <a:xfrm>
            <a:off x="1907540" y="4075430"/>
            <a:ext cx="10509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bevel/>
              </a14:hiddenLine>
            </a:ext>
          </a:extLst>
        </p:spPr>
        <p:txBody>
          <a:bodyPr lIns="62118" tIns="31058" rIns="62118" bIns="31058" anchor="ctr"/>
          <a:p>
            <a:r>
              <a:rPr lang="zh-CN" altLang="en-US" sz="1100" b="1" dirty="0" smtClean="0">
                <a:solidFill>
                  <a:srgbClr val="F8F8F8"/>
                </a:solidFill>
                <a:ea typeface="微软雅黑" panose="020B0503020204020204" pitchFamily="34" charset="-122"/>
              </a:rPr>
              <a:t>资产处置信息查询</a:t>
            </a:r>
            <a:endParaRPr lang="zh-CN" altLang="en-US" sz="1100" b="1" dirty="0">
              <a:solidFill>
                <a:srgbClr val="F8F8F8"/>
              </a:solidFill>
              <a:ea typeface="微软雅黑" panose="020B0503020204020204" pitchFamily="34" charset="-122"/>
            </a:endParaRPr>
          </a:p>
        </p:txBody>
      </p:sp>
      <p:sp>
        <p:nvSpPr>
          <p:cNvPr id="10" name="任意多边形 9"/>
          <p:cNvSpPr/>
          <p:nvPr/>
        </p:nvSpPr>
        <p:spPr bwMode="auto">
          <a:xfrm flipV="1">
            <a:off x="1256665" y="3457575"/>
            <a:ext cx="650875" cy="769620"/>
          </a:xfrm>
          <a:custGeom>
            <a:avLst/>
            <a:gdLst>
              <a:gd name="connsiteX0" fmla="*/ 0 w 1092530"/>
              <a:gd name="connsiteY0" fmla="*/ 1068780 h 1068780"/>
              <a:gd name="connsiteX1" fmla="*/ 1092530 w 1092530"/>
              <a:gd name="connsiteY1" fmla="*/ 0 h 1068780"/>
            </a:gdLst>
            <a:ahLst/>
            <a:cxnLst>
              <a:cxn ang="0">
                <a:pos x="connsiteX0" y="connsiteY0"/>
              </a:cxn>
              <a:cxn ang="0">
                <a:pos x="connsiteX1" y="connsiteY1"/>
              </a:cxn>
            </a:cxnLst>
            <a:rect l="l" t="t" r="r" b="b"/>
            <a:pathLst>
              <a:path w="1092530" h="1068780">
                <a:moveTo>
                  <a:pt x="0" y="1068780"/>
                </a:moveTo>
                <a:lnTo>
                  <a:pt x="1092530" y="0"/>
                </a:lnTo>
              </a:path>
            </a:pathLst>
          </a:custGeom>
          <a:ln>
            <a:solidFill>
              <a:schemeClr val="tx1">
                <a:lumMod val="65000"/>
                <a:lumOff val="35000"/>
              </a:schemeClr>
            </a:solidFill>
            <a:headEnd type="none"/>
            <a:tailEnd type="oval" w="med" len="med"/>
          </a:ln>
        </p:spPr>
        <p:style>
          <a:lnRef idx="1">
            <a:schemeClr val="dk1"/>
          </a:lnRef>
          <a:fillRef idx="0">
            <a:schemeClr val="dk1"/>
          </a:fillRef>
          <a:effectRef idx="0">
            <a:schemeClr val="dk1"/>
          </a:effectRef>
          <a:fontRef idx="minor">
            <a:schemeClr val="tx1"/>
          </a:fontRef>
        </p:style>
        <p:txBody>
          <a:bodyPr lIns="62118" tIns="31058" rIns="62118" bIns="31058" anchor="ctr"/>
          <a:p>
            <a:pPr algn="ctr" eaLnBrk="0" fontAlgn="ctr" hangingPunct="0">
              <a:buClr>
                <a:srgbClr val="FF0000"/>
              </a:buClr>
              <a:buSzPct val="70000"/>
              <a:defRPr/>
            </a:pPr>
            <a:endParaRPr lang="zh-CN" altLang="en-US" sz="1100" b="1" noProof="1">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3131820" y="1847850"/>
            <a:ext cx="5212080" cy="275590"/>
          </a:xfrm>
          <a:prstGeom prst="rect">
            <a:avLst/>
          </a:prstGeom>
          <a:noFill/>
          <a:ln w="15875">
            <a:solidFill>
              <a:srgbClr val="66AEE1">
                <a:alpha val="89000"/>
              </a:srgbClr>
            </a:solidFill>
          </a:ln>
          <a:effectLst>
            <a:outerShdw blurRad="76200" dir="18900000" sy="23000" kx="-1200000" algn="bl" rotWithShape="0">
              <a:prstClr val="black">
                <a:alpha val="20000"/>
              </a:prstClr>
            </a:outerShdw>
          </a:effectLst>
        </p:spPr>
        <p:txBody>
          <a:bodyPr wrap="none" rtlCol="0">
            <a:spAutoFit/>
          </a:bodyPr>
          <a:p>
            <a:r>
              <a:rPr lang="zh-CN" altLang="en-US" sz="1200"/>
              <a:t>锁定验收区间，筛选资产状态，按照教育十六大类精准查询在账验收单数据</a:t>
            </a:r>
            <a:endParaRPr lang="zh-CN" altLang="en-US" sz="1200"/>
          </a:p>
        </p:txBody>
      </p:sp>
      <p:sp>
        <p:nvSpPr>
          <p:cNvPr id="13" name="文本框 12"/>
          <p:cNvSpPr txBox="1"/>
          <p:nvPr/>
        </p:nvSpPr>
        <p:spPr>
          <a:xfrm>
            <a:off x="3131820" y="2614930"/>
            <a:ext cx="5364480" cy="275590"/>
          </a:xfrm>
          <a:prstGeom prst="rect">
            <a:avLst/>
          </a:prstGeom>
          <a:noFill/>
          <a:ln w="15875">
            <a:solidFill>
              <a:srgbClr val="66AEE1">
                <a:alpha val="89000"/>
              </a:srgbClr>
            </a:solidFill>
          </a:ln>
          <a:effectLst>
            <a:outerShdw blurRad="76200" dir="18900000" sy="23000" kx="-1200000" algn="bl" rotWithShape="0">
              <a:prstClr val="black">
                <a:alpha val="20000"/>
              </a:prstClr>
            </a:outerShdw>
          </a:effectLst>
        </p:spPr>
        <p:txBody>
          <a:bodyPr wrap="none" rtlCol="0">
            <a:spAutoFit/>
          </a:bodyPr>
          <a:p>
            <a:r>
              <a:rPr lang="zh-CN" altLang="en-US" sz="1200"/>
              <a:t>细化资产查询分类，基于资产卡片信息展示数据，依据管理规范打印资产条码</a:t>
            </a:r>
            <a:endParaRPr lang="zh-CN" altLang="en-US" sz="1200"/>
          </a:p>
        </p:txBody>
      </p:sp>
      <p:sp>
        <p:nvSpPr>
          <p:cNvPr id="14" name="文本框 13"/>
          <p:cNvSpPr txBox="1"/>
          <p:nvPr/>
        </p:nvSpPr>
        <p:spPr>
          <a:xfrm>
            <a:off x="3131820" y="3381375"/>
            <a:ext cx="5059680" cy="275590"/>
          </a:xfrm>
          <a:prstGeom prst="rect">
            <a:avLst/>
          </a:prstGeom>
          <a:noFill/>
          <a:ln w="15875">
            <a:solidFill>
              <a:srgbClr val="66AEE1">
                <a:alpha val="89000"/>
              </a:srgbClr>
            </a:solidFill>
          </a:ln>
          <a:effectLst>
            <a:outerShdw blurRad="76200" dir="18900000" sy="23000" kx="-1200000" algn="bl" rotWithShape="0">
              <a:prstClr val="black">
                <a:alpha val="20000"/>
              </a:prstClr>
            </a:outerShdw>
          </a:effectLst>
        </p:spPr>
        <p:txBody>
          <a:bodyPr wrap="none" rtlCol="0">
            <a:spAutoFit/>
          </a:bodyPr>
          <a:p>
            <a:r>
              <a:rPr lang="zh-CN" altLang="en-US" sz="1200"/>
              <a:t>准确记录资产变动信息，包括项目变动、价值变动、附件调整与资产调拨</a:t>
            </a:r>
            <a:endParaRPr lang="zh-CN" altLang="en-US" sz="1200"/>
          </a:p>
        </p:txBody>
      </p:sp>
      <p:sp>
        <p:nvSpPr>
          <p:cNvPr id="15" name="文本框 14"/>
          <p:cNvSpPr txBox="1"/>
          <p:nvPr/>
        </p:nvSpPr>
        <p:spPr>
          <a:xfrm>
            <a:off x="3131820" y="4067810"/>
            <a:ext cx="5516880" cy="275590"/>
          </a:xfrm>
          <a:prstGeom prst="rect">
            <a:avLst/>
          </a:prstGeom>
          <a:noFill/>
          <a:ln w="15875">
            <a:solidFill>
              <a:srgbClr val="66AEE1">
                <a:alpha val="89000"/>
              </a:srgbClr>
            </a:solidFill>
          </a:ln>
          <a:effectLst>
            <a:outerShdw blurRad="76200" dir="18900000" sy="23000" kx="-1200000" algn="bl" rotWithShape="0">
              <a:prstClr val="black">
                <a:alpha val="20000"/>
              </a:prstClr>
            </a:outerShdw>
          </a:effectLst>
        </p:spPr>
        <p:txBody>
          <a:bodyPr wrap="none" rtlCol="0">
            <a:spAutoFit/>
          </a:bodyPr>
          <a:p>
            <a:r>
              <a:rPr lang="zh-CN" altLang="en-US" sz="1200"/>
              <a:t>完整统计资产处置信息，记录处置价值与销账日期，方便分类、分年度统计处置</a:t>
            </a:r>
            <a:endParaRPr lang="zh-CN" altLang="en-US" sz="1200"/>
          </a:p>
        </p:txBody>
      </p: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Tree>
  </p:cSld>
  <p:clrMapOvr>
    <a:masterClrMapping/>
  </p:clrMapOvr>
  <p:transition spd="med"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64" presetClass="path" presetSubtype="0" accel="50000" decel="50000" fill="hold" nodeType="withEffect">
                                  <p:stCondLst>
                                    <p:cond delay="0"/>
                                  </p:stCondLst>
                                  <p:childTnLst>
                                    <p:animMotion origin="layout" path="M 0 -0.0458025 L 0 -0.295802 " pathEditMode="relative" rAng="0" ptsTypes="">
                                      <p:cBhvr>
                                        <p:cTn id="10" dur="2000" fill="hold"/>
                                        <p:tgtEl>
                                          <p:spTgt spid="32"/>
                                        </p:tgtEl>
                                        <p:attrNameLst>
                                          <p:attrName>ppt_x</p:attrName>
                                          <p:attrName>ppt_y</p:attrName>
                                        </p:attrNameLst>
                                      </p:cBhvr>
                                      <p:rCtr x="0" y="-125"/>
                                    </p:animMotion>
                                  </p:childTnLst>
                                </p:cTn>
                              </p:par>
                            </p:childTnLst>
                          </p:cTn>
                        </p:par>
                        <p:par>
                          <p:cTn id="11" fill="hold">
                            <p:stCondLst>
                              <p:cond delay="500"/>
                            </p:stCondLst>
                            <p:childTnLst>
                              <p:par>
                                <p:cTn id="12" presetID="21" presetClass="entr" presetSubtype="1" fill="hold" grpId="0" nodeType="afterEffect">
                                  <p:stCondLst>
                                    <p:cond delay="0"/>
                                  </p:stCondLst>
                                  <p:childTnLst>
                                    <p:set>
                                      <p:cBhvr>
                                        <p:cTn id="13" dur="1" fill="hold">
                                          <p:stCondLst>
                                            <p:cond delay="0"/>
                                          </p:stCondLst>
                                        </p:cTn>
                                        <p:tgtEl>
                                          <p:spTgt spid="77"/>
                                        </p:tgtEl>
                                        <p:attrNameLst>
                                          <p:attrName>style.visibility</p:attrName>
                                        </p:attrNameLst>
                                      </p:cBhvr>
                                      <p:to>
                                        <p:strVal val="visible"/>
                                      </p:to>
                                    </p:set>
                                    <p:animEffect transition="in" filter="wheel(1)">
                                      <p:cBhvr>
                                        <p:cTn id="14" dur="500"/>
                                        <p:tgtEl>
                                          <p:spTgt spid="77"/>
                                        </p:tgtEl>
                                      </p:cBhvr>
                                    </p:animEffect>
                                  </p:childTnLst>
                                </p:cTn>
                              </p:par>
                            </p:childTnLst>
                          </p:cTn>
                        </p:par>
                        <p:par>
                          <p:cTn id="15" fill="hold">
                            <p:stCondLst>
                              <p:cond delay="1000"/>
                            </p:stCondLst>
                            <p:childTnLst>
                              <p:par>
                                <p:cTn id="16" presetID="22" presetClass="entr" presetSubtype="4" fill="hold" grpId="0" nodeType="afterEffect">
                                  <p:stCondLst>
                                    <p:cond delay="0"/>
                                  </p:stCondLst>
                                  <p:childTnLst>
                                    <p:set>
                                      <p:cBhvr>
                                        <p:cTn id="17" dur="1" fill="hold">
                                          <p:stCondLst>
                                            <p:cond delay="0"/>
                                          </p:stCondLst>
                                        </p:cTn>
                                        <p:tgtEl>
                                          <p:spTgt spid="74"/>
                                        </p:tgtEl>
                                        <p:attrNameLst>
                                          <p:attrName>style.visibility</p:attrName>
                                        </p:attrNameLst>
                                      </p:cBhvr>
                                      <p:to>
                                        <p:strVal val="visible"/>
                                      </p:to>
                                    </p:set>
                                    <p:animEffect transition="in" filter="wipe(down)">
                                      <p:cBhvr>
                                        <p:cTn id="18" dur="500"/>
                                        <p:tgtEl>
                                          <p:spTgt spid="74"/>
                                        </p:tgtEl>
                                      </p:cBhvr>
                                    </p:animEffect>
                                  </p:childTnLst>
                                </p:cTn>
                              </p:par>
                            </p:childTnLst>
                          </p:cTn>
                        </p:par>
                        <p:par>
                          <p:cTn id="19" fill="hold">
                            <p:stCondLst>
                              <p:cond delay="1500"/>
                            </p:stCondLst>
                            <p:childTnLst>
                              <p:par>
                                <p:cTn id="20" presetID="31"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 calcmode="lin" valueType="num">
                                      <p:cBhvr>
                                        <p:cTn id="22" dur="300" fill="hold"/>
                                        <p:tgtEl>
                                          <p:spTgt spid="68"/>
                                        </p:tgtEl>
                                        <p:attrNameLst>
                                          <p:attrName>ppt_w</p:attrName>
                                        </p:attrNameLst>
                                      </p:cBhvr>
                                      <p:tavLst>
                                        <p:tav tm="0">
                                          <p:val>
                                            <p:fltVal val="0"/>
                                          </p:val>
                                        </p:tav>
                                        <p:tav tm="100000">
                                          <p:val>
                                            <p:strVal val="#ppt_w"/>
                                          </p:val>
                                        </p:tav>
                                      </p:tavLst>
                                    </p:anim>
                                    <p:anim calcmode="lin" valueType="num">
                                      <p:cBhvr>
                                        <p:cTn id="23" dur="300" fill="hold"/>
                                        <p:tgtEl>
                                          <p:spTgt spid="68"/>
                                        </p:tgtEl>
                                        <p:attrNameLst>
                                          <p:attrName>ppt_h</p:attrName>
                                        </p:attrNameLst>
                                      </p:cBhvr>
                                      <p:tavLst>
                                        <p:tav tm="0">
                                          <p:val>
                                            <p:fltVal val="0"/>
                                          </p:val>
                                        </p:tav>
                                        <p:tav tm="100000">
                                          <p:val>
                                            <p:strVal val="#ppt_h"/>
                                          </p:val>
                                        </p:tav>
                                      </p:tavLst>
                                    </p:anim>
                                    <p:anim calcmode="lin" valueType="num">
                                      <p:cBhvr>
                                        <p:cTn id="24" dur="300" fill="hold"/>
                                        <p:tgtEl>
                                          <p:spTgt spid="68"/>
                                        </p:tgtEl>
                                        <p:attrNameLst>
                                          <p:attrName>style.rotation</p:attrName>
                                        </p:attrNameLst>
                                      </p:cBhvr>
                                      <p:tavLst>
                                        <p:tav tm="0">
                                          <p:val>
                                            <p:fltVal val="90"/>
                                          </p:val>
                                        </p:tav>
                                        <p:tav tm="100000">
                                          <p:val>
                                            <p:fltVal val="0"/>
                                          </p:val>
                                        </p:tav>
                                      </p:tavLst>
                                    </p:anim>
                                    <p:animEffect transition="in" filter="fade">
                                      <p:cBhvr>
                                        <p:cTn id="25" dur="300"/>
                                        <p:tgtEl>
                                          <p:spTgt spid="68"/>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300" fill="hold"/>
                                        <p:tgtEl>
                                          <p:spTgt spid="69"/>
                                        </p:tgtEl>
                                        <p:attrNameLst>
                                          <p:attrName>ppt_w</p:attrName>
                                        </p:attrNameLst>
                                      </p:cBhvr>
                                      <p:tavLst>
                                        <p:tav tm="0">
                                          <p:val>
                                            <p:fltVal val="0"/>
                                          </p:val>
                                        </p:tav>
                                        <p:tav tm="100000">
                                          <p:val>
                                            <p:strVal val="#ppt_w"/>
                                          </p:val>
                                        </p:tav>
                                      </p:tavLst>
                                    </p:anim>
                                    <p:anim calcmode="lin" valueType="num">
                                      <p:cBhvr>
                                        <p:cTn id="29" dur="300" fill="hold"/>
                                        <p:tgtEl>
                                          <p:spTgt spid="69"/>
                                        </p:tgtEl>
                                        <p:attrNameLst>
                                          <p:attrName>ppt_h</p:attrName>
                                        </p:attrNameLst>
                                      </p:cBhvr>
                                      <p:tavLst>
                                        <p:tav tm="0">
                                          <p:val>
                                            <p:fltVal val="0"/>
                                          </p:val>
                                        </p:tav>
                                        <p:tav tm="100000">
                                          <p:val>
                                            <p:strVal val="#ppt_h"/>
                                          </p:val>
                                        </p:tav>
                                      </p:tavLst>
                                    </p:anim>
                                    <p:anim calcmode="lin" valueType="num">
                                      <p:cBhvr>
                                        <p:cTn id="30" dur="300" fill="hold"/>
                                        <p:tgtEl>
                                          <p:spTgt spid="69"/>
                                        </p:tgtEl>
                                        <p:attrNameLst>
                                          <p:attrName>style.rotation</p:attrName>
                                        </p:attrNameLst>
                                      </p:cBhvr>
                                      <p:tavLst>
                                        <p:tav tm="0">
                                          <p:val>
                                            <p:fltVal val="90"/>
                                          </p:val>
                                        </p:tav>
                                        <p:tav tm="100000">
                                          <p:val>
                                            <p:fltVal val="0"/>
                                          </p:val>
                                        </p:tav>
                                      </p:tavLst>
                                    </p:anim>
                                    <p:animEffect transition="in" filter="fade">
                                      <p:cBhvr>
                                        <p:cTn id="31" dur="300"/>
                                        <p:tgtEl>
                                          <p:spTgt spid="6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down)">
                                      <p:cBhvr>
                                        <p:cTn id="36" dur="500"/>
                                        <p:tgtEl>
                                          <p:spTgt spid="12"/>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76"/>
                                        </p:tgtEl>
                                        <p:attrNameLst>
                                          <p:attrName>style.visibility</p:attrName>
                                        </p:attrNameLst>
                                      </p:cBhvr>
                                      <p:to>
                                        <p:strVal val="visible"/>
                                      </p:to>
                                    </p:set>
                                    <p:animEffect transition="in" filter="wipe(left)">
                                      <p:cBhvr>
                                        <p:cTn id="40" dur="500"/>
                                        <p:tgtEl>
                                          <p:spTgt spid="76"/>
                                        </p:tgtEl>
                                      </p:cBhvr>
                                    </p:animEffect>
                                  </p:childTnLst>
                                </p:cTn>
                              </p:par>
                            </p:childTnLst>
                          </p:cTn>
                        </p:par>
                        <p:par>
                          <p:cTn id="41" fill="hold">
                            <p:stCondLst>
                              <p:cond delay="1000"/>
                            </p:stCondLst>
                            <p:childTnLst>
                              <p:par>
                                <p:cTn id="42" presetID="31" presetClass="entr" presetSubtype="0"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p:cTn id="44" dur="300" fill="hold"/>
                                        <p:tgtEl>
                                          <p:spTgt spid="70"/>
                                        </p:tgtEl>
                                        <p:attrNameLst>
                                          <p:attrName>ppt_w</p:attrName>
                                        </p:attrNameLst>
                                      </p:cBhvr>
                                      <p:tavLst>
                                        <p:tav tm="0">
                                          <p:val>
                                            <p:fltVal val="0"/>
                                          </p:val>
                                        </p:tav>
                                        <p:tav tm="100000">
                                          <p:val>
                                            <p:strVal val="#ppt_w"/>
                                          </p:val>
                                        </p:tav>
                                      </p:tavLst>
                                    </p:anim>
                                    <p:anim calcmode="lin" valueType="num">
                                      <p:cBhvr>
                                        <p:cTn id="45" dur="300" fill="hold"/>
                                        <p:tgtEl>
                                          <p:spTgt spid="70"/>
                                        </p:tgtEl>
                                        <p:attrNameLst>
                                          <p:attrName>ppt_h</p:attrName>
                                        </p:attrNameLst>
                                      </p:cBhvr>
                                      <p:tavLst>
                                        <p:tav tm="0">
                                          <p:val>
                                            <p:fltVal val="0"/>
                                          </p:val>
                                        </p:tav>
                                        <p:tav tm="100000">
                                          <p:val>
                                            <p:strVal val="#ppt_h"/>
                                          </p:val>
                                        </p:tav>
                                      </p:tavLst>
                                    </p:anim>
                                    <p:anim calcmode="lin" valueType="num">
                                      <p:cBhvr>
                                        <p:cTn id="46" dur="300" fill="hold"/>
                                        <p:tgtEl>
                                          <p:spTgt spid="70"/>
                                        </p:tgtEl>
                                        <p:attrNameLst>
                                          <p:attrName>style.rotation</p:attrName>
                                        </p:attrNameLst>
                                      </p:cBhvr>
                                      <p:tavLst>
                                        <p:tav tm="0">
                                          <p:val>
                                            <p:fltVal val="90"/>
                                          </p:val>
                                        </p:tav>
                                        <p:tav tm="100000">
                                          <p:val>
                                            <p:fltVal val="0"/>
                                          </p:val>
                                        </p:tav>
                                      </p:tavLst>
                                    </p:anim>
                                    <p:animEffect transition="in" filter="fade">
                                      <p:cBhvr>
                                        <p:cTn id="47" dur="300"/>
                                        <p:tgtEl>
                                          <p:spTgt spid="70"/>
                                        </p:tgtEl>
                                      </p:cBhvr>
                                    </p:animEffect>
                                  </p:childTnLst>
                                </p:cTn>
                              </p:par>
                              <p:par>
                                <p:cTn id="48" presetID="31" presetClass="entr" presetSubtype="0" fill="hold" grpId="0" nodeType="withEffect">
                                  <p:stCondLst>
                                    <p:cond delay="0"/>
                                  </p:stCondLst>
                                  <p:childTnLst>
                                    <p:set>
                                      <p:cBhvr>
                                        <p:cTn id="49" dur="1" fill="hold">
                                          <p:stCondLst>
                                            <p:cond delay="0"/>
                                          </p:stCondLst>
                                        </p:cTn>
                                        <p:tgtEl>
                                          <p:spTgt spid="71"/>
                                        </p:tgtEl>
                                        <p:attrNameLst>
                                          <p:attrName>style.visibility</p:attrName>
                                        </p:attrNameLst>
                                      </p:cBhvr>
                                      <p:to>
                                        <p:strVal val="visible"/>
                                      </p:to>
                                    </p:set>
                                    <p:anim calcmode="lin" valueType="num">
                                      <p:cBhvr>
                                        <p:cTn id="50" dur="300" fill="hold"/>
                                        <p:tgtEl>
                                          <p:spTgt spid="71"/>
                                        </p:tgtEl>
                                        <p:attrNameLst>
                                          <p:attrName>ppt_w</p:attrName>
                                        </p:attrNameLst>
                                      </p:cBhvr>
                                      <p:tavLst>
                                        <p:tav tm="0">
                                          <p:val>
                                            <p:fltVal val="0"/>
                                          </p:val>
                                        </p:tav>
                                        <p:tav tm="100000">
                                          <p:val>
                                            <p:strVal val="#ppt_w"/>
                                          </p:val>
                                        </p:tav>
                                      </p:tavLst>
                                    </p:anim>
                                    <p:anim calcmode="lin" valueType="num">
                                      <p:cBhvr>
                                        <p:cTn id="51" dur="300" fill="hold"/>
                                        <p:tgtEl>
                                          <p:spTgt spid="71"/>
                                        </p:tgtEl>
                                        <p:attrNameLst>
                                          <p:attrName>ppt_h</p:attrName>
                                        </p:attrNameLst>
                                      </p:cBhvr>
                                      <p:tavLst>
                                        <p:tav tm="0">
                                          <p:val>
                                            <p:fltVal val="0"/>
                                          </p:val>
                                        </p:tav>
                                        <p:tav tm="100000">
                                          <p:val>
                                            <p:strVal val="#ppt_h"/>
                                          </p:val>
                                        </p:tav>
                                      </p:tavLst>
                                    </p:anim>
                                    <p:anim calcmode="lin" valueType="num">
                                      <p:cBhvr>
                                        <p:cTn id="52" dur="300" fill="hold"/>
                                        <p:tgtEl>
                                          <p:spTgt spid="71"/>
                                        </p:tgtEl>
                                        <p:attrNameLst>
                                          <p:attrName>style.rotation</p:attrName>
                                        </p:attrNameLst>
                                      </p:cBhvr>
                                      <p:tavLst>
                                        <p:tav tm="0">
                                          <p:val>
                                            <p:fltVal val="90"/>
                                          </p:val>
                                        </p:tav>
                                        <p:tav tm="100000">
                                          <p:val>
                                            <p:fltVal val="0"/>
                                          </p:val>
                                        </p:tav>
                                      </p:tavLst>
                                    </p:anim>
                                    <p:animEffect transition="in" filter="fade">
                                      <p:cBhvr>
                                        <p:cTn id="53" dur="300"/>
                                        <p:tgtEl>
                                          <p:spTgt spid="7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par>
                          <p:cTn id="59" fill="hold">
                            <p:stCondLst>
                              <p:cond delay="500"/>
                            </p:stCondLst>
                            <p:childTnLst>
                              <p:par>
                                <p:cTn id="60" presetID="22" presetClass="entr" presetSubtype="8" fill="hold" grpId="0" nodeType="afterEffect">
                                  <p:stCondLst>
                                    <p:cond delay="0"/>
                                  </p:stCondLst>
                                  <p:childTnLst>
                                    <p:set>
                                      <p:cBhvr>
                                        <p:cTn id="61" dur="1" fill="hold">
                                          <p:stCondLst>
                                            <p:cond delay="0"/>
                                          </p:stCondLst>
                                        </p:cTn>
                                        <p:tgtEl>
                                          <p:spTgt spid="75"/>
                                        </p:tgtEl>
                                        <p:attrNameLst>
                                          <p:attrName>style.visibility</p:attrName>
                                        </p:attrNameLst>
                                      </p:cBhvr>
                                      <p:to>
                                        <p:strVal val="visible"/>
                                      </p:to>
                                    </p:set>
                                    <p:animEffect transition="in" filter="wipe(left)">
                                      <p:cBhvr>
                                        <p:cTn id="62" dur="500"/>
                                        <p:tgtEl>
                                          <p:spTgt spid="75"/>
                                        </p:tgtEl>
                                      </p:cBhvr>
                                    </p:animEffect>
                                  </p:childTnLst>
                                </p:cTn>
                              </p:par>
                            </p:childTnLst>
                          </p:cTn>
                        </p:par>
                        <p:par>
                          <p:cTn id="63" fill="hold">
                            <p:stCondLst>
                              <p:cond delay="1000"/>
                            </p:stCondLst>
                            <p:childTnLst>
                              <p:par>
                                <p:cTn id="64" presetID="31" presetClass="entr" presetSubtype="0"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p:cTn id="66" dur="300" fill="hold"/>
                                        <p:tgtEl>
                                          <p:spTgt spid="72"/>
                                        </p:tgtEl>
                                        <p:attrNameLst>
                                          <p:attrName>ppt_w</p:attrName>
                                        </p:attrNameLst>
                                      </p:cBhvr>
                                      <p:tavLst>
                                        <p:tav tm="0">
                                          <p:val>
                                            <p:fltVal val="0"/>
                                          </p:val>
                                        </p:tav>
                                        <p:tav tm="100000">
                                          <p:val>
                                            <p:strVal val="#ppt_w"/>
                                          </p:val>
                                        </p:tav>
                                      </p:tavLst>
                                    </p:anim>
                                    <p:anim calcmode="lin" valueType="num">
                                      <p:cBhvr>
                                        <p:cTn id="67" dur="300" fill="hold"/>
                                        <p:tgtEl>
                                          <p:spTgt spid="72"/>
                                        </p:tgtEl>
                                        <p:attrNameLst>
                                          <p:attrName>ppt_h</p:attrName>
                                        </p:attrNameLst>
                                      </p:cBhvr>
                                      <p:tavLst>
                                        <p:tav tm="0">
                                          <p:val>
                                            <p:fltVal val="0"/>
                                          </p:val>
                                        </p:tav>
                                        <p:tav tm="100000">
                                          <p:val>
                                            <p:strVal val="#ppt_h"/>
                                          </p:val>
                                        </p:tav>
                                      </p:tavLst>
                                    </p:anim>
                                    <p:anim calcmode="lin" valueType="num">
                                      <p:cBhvr>
                                        <p:cTn id="68" dur="300" fill="hold"/>
                                        <p:tgtEl>
                                          <p:spTgt spid="72"/>
                                        </p:tgtEl>
                                        <p:attrNameLst>
                                          <p:attrName>style.rotation</p:attrName>
                                        </p:attrNameLst>
                                      </p:cBhvr>
                                      <p:tavLst>
                                        <p:tav tm="0">
                                          <p:val>
                                            <p:fltVal val="90"/>
                                          </p:val>
                                        </p:tav>
                                        <p:tav tm="100000">
                                          <p:val>
                                            <p:fltVal val="0"/>
                                          </p:val>
                                        </p:tav>
                                      </p:tavLst>
                                    </p:anim>
                                    <p:animEffect transition="in" filter="fade">
                                      <p:cBhvr>
                                        <p:cTn id="69" dur="300"/>
                                        <p:tgtEl>
                                          <p:spTgt spid="72"/>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73"/>
                                        </p:tgtEl>
                                        <p:attrNameLst>
                                          <p:attrName>style.visibility</p:attrName>
                                        </p:attrNameLst>
                                      </p:cBhvr>
                                      <p:to>
                                        <p:strVal val="visible"/>
                                      </p:to>
                                    </p:set>
                                    <p:anim calcmode="lin" valueType="num">
                                      <p:cBhvr>
                                        <p:cTn id="72" dur="300" fill="hold"/>
                                        <p:tgtEl>
                                          <p:spTgt spid="73"/>
                                        </p:tgtEl>
                                        <p:attrNameLst>
                                          <p:attrName>ppt_w</p:attrName>
                                        </p:attrNameLst>
                                      </p:cBhvr>
                                      <p:tavLst>
                                        <p:tav tm="0">
                                          <p:val>
                                            <p:fltVal val="0"/>
                                          </p:val>
                                        </p:tav>
                                        <p:tav tm="100000">
                                          <p:val>
                                            <p:strVal val="#ppt_w"/>
                                          </p:val>
                                        </p:tav>
                                      </p:tavLst>
                                    </p:anim>
                                    <p:anim calcmode="lin" valueType="num">
                                      <p:cBhvr>
                                        <p:cTn id="73" dur="300" fill="hold"/>
                                        <p:tgtEl>
                                          <p:spTgt spid="73"/>
                                        </p:tgtEl>
                                        <p:attrNameLst>
                                          <p:attrName>ppt_h</p:attrName>
                                        </p:attrNameLst>
                                      </p:cBhvr>
                                      <p:tavLst>
                                        <p:tav tm="0">
                                          <p:val>
                                            <p:fltVal val="0"/>
                                          </p:val>
                                        </p:tav>
                                        <p:tav tm="100000">
                                          <p:val>
                                            <p:strVal val="#ppt_h"/>
                                          </p:val>
                                        </p:tav>
                                      </p:tavLst>
                                    </p:anim>
                                    <p:anim calcmode="lin" valueType="num">
                                      <p:cBhvr>
                                        <p:cTn id="74" dur="300" fill="hold"/>
                                        <p:tgtEl>
                                          <p:spTgt spid="73"/>
                                        </p:tgtEl>
                                        <p:attrNameLst>
                                          <p:attrName>style.rotation</p:attrName>
                                        </p:attrNameLst>
                                      </p:cBhvr>
                                      <p:tavLst>
                                        <p:tav tm="0">
                                          <p:val>
                                            <p:fltVal val="90"/>
                                          </p:val>
                                        </p:tav>
                                        <p:tav tm="100000">
                                          <p:val>
                                            <p:fltVal val="0"/>
                                          </p:val>
                                        </p:tav>
                                      </p:tavLst>
                                    </p:anim>
                                    <p:animEffect transition="in" filter="fade">
                                      <p:cBhvr>
                                        <p:cTn id="75" dur="300"/>
                                        <p:tgtEl>
                                          <p:spTgt spid="7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wipe(down)">
                                      <p:cBhvr>
                                        <p:cTn id="80" dur="500"/>
                                        <p:tgtEl>
                                          <p:spTgt spid="14"/>
                                        </p:tgtEl>
                                      </p:cBhvr>
                                    </p:animEffect>
                                  </p:childTnLst>
                                </p:cTn>
                              </p:par>
                            </p:childTnLst>
                          </p:cTn>
                        </p:par>
                        <p:par>
                          <p:cTn id="81" fill="hold">
                            <p:stCondLst>
                              <p:cond delay="500"/>
                            </p:stCondLst>
                            <p:childTnLst>
                              <p:par>
                                <p:cTn id="82" presetID="31" presetClass="entr" presetSubtype="0" fill="hold" grpId="0" nodeType="afterEffect">
                                  <p:stCondLst>
                                    <p:cond delay="0"/>
                                  </p:stCondLst>
                                  <p:childTnLst>
                                    <p:set>
                                      <p:cBhvr>
                                        <p:cTn id="83" dur="1" fill="hold">
                                          <p:stCondLst>
                                            <p:cond delay="0"/>
                                          </p:stCondLst>
                                        </p:cTn>
                                        <p:tgtEl>
                                          <p:spTgt spid="4"/>
                                        </p:tgtEl>
                                        <p:attrNameLst>
                                          <p:attrName>style.visibility</p:attrName>
                                        </p:attrNameLst>
                                      </p:cBhvr>
                                      <p:to>
                                        <p:strVal val="visible"/>
                                      </p:to>
                                    </p:set>
                                    <p:anim calcmode="lin" valueType="num">
                                      <p:cBhvr>
                                        <p:cTn id="84" dur="300" fill="hold"/>
                                        <p:tgtEl>
                                          <p:spTgt spid="4"/>
                                        </p:tgtEl>
                                        <p:attrNameLst>
                                          <p:attrName>ppt_w</p:attrName>
                                        </p:attrNameLst>
                                      </p:cBhvr>
                                      <p:tavLst>
                                        <p:tav tm="0">
                                          <p:val>
                                            <p:fltVal val="0"/>
                                          </p:val>
                                        </p:tav>
                                        <p:tav tm="100000">
                                          <p:val>
                                            <p:strVal val="#ppt_w"/>
                                          </p:val>
                                        </p:tav>
                                      </p:tavLst>
                                    </p:anim>
                                    <p:anim calcmode="lin" valueType="num">
                                      <p:cBhvr>
                                        <p:cTn id="85" dur="300" fill="hold"/>
                                        <p:tgtEl>
                                          <p:spTgt spid="4"/>
                                        </p:tgtEl>
                                        <p:attrNameLst>
                                          <p:attrName>ppt_h</p:attrName>
                                        </p:attrNameLst>
                                      </p:cBhvr>
                                      <p:tavLst>
                                        <p:tav tm="0">
                                          <p:val>
                                            <p:fltVal val="0"/>
                                          </p:val>
                                        </p:tav>
                                        <p:tav tm="100000">
                                          <p:val>
                                            <p:strVal val="#ppt_h"/>
                                          </p:val>
                                        </p:tav>
                                      </p:tavLst>
                                    </p:anim>
                                    <p:anim calcmode="lin" valueType="num">
                                      <p:cBhvr>
                                        <p:cTn id="86" dur="300" fill="hold"/>
                                        <p:tgtEl>
                                          <p:spTgt spid="4"/>
                                        </p:tgtEl>
                                        <p:attrNameLst>
                                          <p:attrName>style.rotation</p:attrName>
                                        </p:attrNameLst>
                                      </p:cBhvr>
                                      <p:tavLst>
                                        <p:tav tm="0">
                                          <p:val>
                                            <p:fltVal val="90"/>
                                          </p:val>
                                        </p:tav>
                                        <p:tav tm="100000">
                                          <p:val>
                                            <p:fltVal val="0"/>
                                          </p:val>
                                        </p:tav>
                                      </p:tavLst>
                                    </p:anim>
                                    <p:animEffect transition="in" filter="fade">
                                      <p:cBhvr>
                                        <p:cTn id="87" dur="300"/>
                                        <p:tgtEl>
                                          <p:spTgt spid="4"/>
                                        </p:tgtEl>
                                      </p:cBhvr>
                                    </p:animEffect>
                                  </p:childTnLst>
                                </p:cTn>
                              </p:par>
                              <p:par>
                                <p:cTn id="88" presetID="31" presetClass="entr" presetSubtype="0" fill="hold" grpId="0" nodeType="withEffect">
                                  <p:stCondLst>
                                    <p:cond delay="0"/>
                                  </p:stCondLst>
                                  <p:childTnLst>
                                    <p:set>
                                      <p:cBhvr>
                                        <p:cTn id="89" dur="1" fill="hold">
                                          <p:stCondLst>
                                            <p:cond delay="0"/>
                                          </p:stCondLst>
                                        </p:cTn>
                                        <p:tgtEl>
                                          <p:spTgt spid="5"/>
                                        </p:tgtEl>
                                        <p:attrNameLst>
                                          <p:attrName>style.visibility</p:attrName>
                                        </p:attrNameLst>
                                      </p:cBhvr>
                                      <p:to>
                                        <p:strVal val="visible"/>
                                      </p:to>
                                    </p:set>
                                    <p:anim calcmode="lin" valueType="num">
                                      <p:cBhvr>
                                        <p:cTn id="90" dur="300" fill="hold"/>
                                        <p:tgtEl>
                                          <p:spTgt spid="5"/>
                                        </p:tgtEl>
                                        <p:attrNameLst>
                                          <p:attrName>ppt_w</p:attrName>
                                        </p:attrNameLst>
                                      </p:cBhvr>
                                      <p:tavLst>
                                        <p:tav tm="0">
                                          <p:val>
                                            <p:fltVal val="0"/>
                                          </p:val>
                                        </p:tav>
                                        <p:tav tm="100000">
                                          <p:val>
                                            <p:strVal val="#ppt_w"/>
                                          </p:val>
                                        </p:tav>
                                      </p:tavLst>
                                    </p:anim>
                                    <p:anim calcmode="lin" valueType="num">
                                      <p:cBhvr>
                                        <p:cTn id="91" dur="300" fill="hold"/>
                                        <p:tgtEl>
                                          <p:spTgt spid="5"/>
                                        </p:tgtEl>
                                        <p:attrNameLst>
                                          <p:attrName>ppt_h</p:attrName>
                                        </p:attrNameLst>
                                      </p:cBhvr>
                                      <p:tavLst>
                                        <p:tav tm="0">
                                          <p:val>
                                            <p:fltVal val="0"/>
                                          </p:val>
                                        </p:tav>
                                        <p:tav tm="100000">
                                          <p:val>
                                            <p:strVal val="#ppt_h"/>
                                          </p:val>
                                        </p:tav>
                                      </p:tavLst>
                                    </p:anim>
                                    <p:anim calcmode="lin" valueType="num">
                                      <p:cBhvr>
                                        <p:cTn id="92" dur="300" fill="hold"/>
                                        <p:tgtEl>
                                          <p:spTgt spid="5"/>
                                        </p:tgtEl>
                                        <p:attrNameLst>
                                          <p:attrName>style.rotation</p:attrName>
                                        </p:attrNameLst>
                                      </p:cBhvr>
                                      <p:tavLst>
                                        <p:tav tm="0">
                                          <p:val>
                                            <p:fltVal val="90"/>
                                          </p:val>
                                        </p:tav>
                                        <p:tav tm="100000">
                                          <p:val>
                                            <p:fltVal val="0"/>
                                          </p:val>
                                        </p:tav>
                                      </p:tavLst>
                                    </p:anim>
                                    <p:animEffect transition="in" filter="fade">
                                      <p:cBhvr>
                                        <p:cTn id="93" dur="300"/>
                                        <p:tgtEl>
                                          <p:spTgt spid="5"/>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wipe(down)">
                                      <p:cBhvr>
                                        <p:cTn id="98" dur="500"/>
                                        <p:tgtEl>
                                          <p:spTgt spid="15"/>
                                        </p:tgtEl>
                                      </p:cBhvr>
                                    </p:animEffect>
                                  </p:childTnLst>
                                </p:cTn>
                              </p:par>
                            </p:childTnLst>
                          </p:cTn>
                        </p:par>
                        <p:par>
                          <p:cTn id="99" fill="hold">
                            <p:stCondLst>
                              <p:cond delay="500"/>
                            </p:stCondLst>
                            <p:childTnLst>
                              <p:par>
                                <p:cTn id="100" presetID="22" presetClass="entr" presetSubtype="8" fill="hold" grpId="0" nodeType="after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wipe(left)">
                                      <p:cBhvr>
                                        <p:cTn id="10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8" grpId="0" bldLvl="0" animBg="1"/>
      <p:bldP spid="69" grpId="0"/>
      <p:bldP spid="70" grpId="0" bldLvl="0" animBg="1"/>
      <p:bldP spid="71" grpId="0"/>
      <p:bldP spid="72" grpId="0" bldLvl="0" animBg="1"/>
      <p:bldP spid="73" grpId="0"/>
      <p:bldP spid="74" grpId="0" bldLvl="0" animBg="1"/>
      <p:bldP spid="75" grpId="0" bldLvl="0" animBg="1"/>
      <p:bldP spid="77" grpId="0" bldLvl="0" animBg="1"/>
      <p:bldP spid="4" grpId="0" bldLvl="0" animBg="1"/>
      <p:bldP spid="5" grpId="0"/>
      <p:bldP spid="10" grpId="0" bldLvl="0" animBg="1"/>
      <p:bldP spid="12" grpId="0" bldLvl="0" animBg="1"/>
      <p:bldP spid="13" grpId="0" bldLvl="0" animBg="1"/>
      <p:bldP spid="14" grpId="0" bldLvl="0" animBg="1"/>
      <p:bldP spid="1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技术支持</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00020" y="2643505"/>
            <a:ext cx="2542540" cy="30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技术服务热线</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7" name="TextBox 6"/>
          <p:cNvSpPr txBox="1">
            <a:spLocks noChangeArrowheads="1"/>
          </p:cNvSpPr>
          <p:nvPr/>
        </p:nvSpPr>
        <p:spPr bwMode="auto">
          <a:xfrm>
            <a:off x="482601" y="1773238"/>
            <a:ext cx="1387475"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06</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3"/>
          <p:cNvSpPr>
            <a:spLocks noChangeArrowheads="1"/>
          </p:cNvSpPr>
          <p:nvPr/>
        </p:nvSpPr>
        <p:spPr bwMode="auto">
          <a:xfrm>
            <a:off x="1115408" y="1671096"/>
            <a:ext cx="489671" cy="489671"/>
          </a:xfrm>
          <a:prstGeom prst="ellipse">
            <a:avLst/>
          </a:prstGeom>
          <a:solidFill>
            <a:srgbClr val="2272AB"/>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noAutofit/>
          </a:bodyPr>
          <a:lstStyle/>
          <a:p>
            <a:pPr algn="ctr"/>
            <a:endParaRPr lang="zh-CN" altLang="en-US" sz="1600">
              <a:solidFill>
                <a:srgbClr val="FEFABC"/>
              </a:solidFill>
              <a:latin typeface="Bebas" pitchFamily="2" charset="0"/>
              <a:ea typeface="微软雅黑" panose="020B0503020204020204" pitchFamily="34" charset="-122"/>
              <a:sym typeface="Bebas" pitchFamily="2" charset="0"/>
            </a:endParaRPr>
          </a:p>
        </p:txBody>
      </p:sp>
      <p:sp>
        <p:nvSpPr>
          <p:cNvPr id="3" name="Oval 14"/>
          <p:cNvSpPr>
            <a:spLocks noChangeArrowheads="1"/>
          </p:cNvSpPr>
          <p:nvPr/>
        </p:nvSpPr>
        <p:spPr bwMode="auto">
          <a:xfrm>
            <a:off x="1109058" y="4006606"/>
            <a:ext cx="489671" cy="480687"/>
          </a:xfrm>
          <a:prstGeom prst="ellipse">
            <a:avLst/>
          </a:prstGeom>
          <a:solidFill>
            <a:srgbClr val="537285"/>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noAutofit/>
          </a:bodyPr>
          <a:lstStyle/>
          <a:p>
            <a:pPr algn="ctr"/>
            <a:endParaRPr lang="zh-CN" altLang="en-US" sz="1600">
              <a:solidFill>
                <a:srgbClr val="FEFABC"/>
              </a:solidFill>
              <a:latin typeface="Bebas" pitchFamily="2" charset="0"/>
              <a:ea typeface="微软雅黑" panose="020B0503020204020204" pitchFamily="34" charset="-122"/>
              <a:sym typeface="Bebas" pitchFamily="2" charset="0"/>
            </a:endParaRPr>
          </a:p>
        </p:txBody>
      </p:sp>
      <p:sp>
        <p:nvSpPr>
          <p:cNvPr id="5" name="Oval 16"/>
          <p:cNvSpPr>
            <a:spLocks noChangeArrowheads="1"/>
          </p:cNvSpPr>
          <p:nvPr/>
        </p:nvSpPr>
        <p:spPr bwMode="auto">
          <a:xfrm>
            <a:off x="7657206" y="1623471"/>
            <a:ext cx="485177" cy="489671"/>
          </a:xfrm>
          <a:prstGeom prst="ellipse">
            <a:avLst/>
          </a:prstGeom>
          <a:solidFill>
            <a:srgbClr val="537285"/>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noAutofit/>
          </a:bodyPr>
          <a:lstStyle/>
          <a:p>
            <a:pPr algn="ctr"/>
            <a:endParaRPr lang="zh-CN" altLang="en-US" sz="1600">
              <a:solidFill>
                <a:srgbClr val="FEFABC"/>
              </a:solidFill>
              <a:latin typeface="Bebas" pitchFamily="2" charset="0"/>
              <a:ea typeface="微软雅黑" panose="020B0503020204020204" pitchFamily="34" charset="-122"/>
              <a:sym typeface="Bebas" pitchFamily="2" charset="0"/>
            </a:endParaRPr>
          </a:p>
        </p:txBody>
      </p:sp>
      <p:sp>
        <p:nvSpPr>
          <p:cNvPr id="6" name="Oval 17"/>
          <p:cNvSpPr>
            <a:spLocks noChangeArrowheads="1"/>
          </p:cNvSpPr>
          <p:nvPr/>
        </p:nvSpPr>
        <p:spPr bwMode="auto">
          <a:xfrm>
            <a:off x="7668001" y="2806456"/>
            <a:ext cx="485177" cy="480687"/>
          </a:xfrm>
          <a:prstGeom prst="ellipse">
            <a:avLst/>
          </a:prstGeom>
          <a:solidFill>
            <a:srgbClr val="2272AB"/>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noAutofit/>
          </a:bodyPr>
          <a:lstStyle/>
          <a:p>
            <a:pPr algn="ctr"/>
            <a:endParaRPr lang="zh-CN" altLang="en-US" sz="1600">
              <a:solidFill>
                <a:srgbClr val="FEFABC"/>
              </a:solidFill>
              <a:latin typeface="Bebas" pitchFamily="2" charset="0"/>
              <a:ea typeface="微软雅黑" panose="020B0503020204020204" pitchFamily="34" charset="-122"/>
              <a:sym typeface="Bebas" pitchFamily="2" charset="0"/>
            </a:endParaRPr>
          </a:p>
        </p:txBody>
      </p:sp>
      <p:sp>
        <p:nvSpPr>
          <p:cNvPr id="7" name="Oval 18"/>
          <p:cNvSpPr>
            <a:spLocks noChangeArrowheads="1"/>
          </p:cNvSpPr>
          <p:nvPr/>
        </p:nvSpPr>
        <p:spPr bwMode="auto">
          <a:xfrm>
            <a:off x="7663556" y="3937276"/>
            <a:ext cx="485177" cy="489671"/>
          </a:xfrm>
          <a:prstGeom prst="ellipse">
            <a:avLst/>
          </a:prstGeom>
          <a:solidFill>
            <a:srgbClr val="537285"/>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noAutofit/>
          </a:bodyPr>
          <a:lstStyle/>
          <a:p>
            <a:pPr algn="ctr"/>
            <a:endParaRPr lang="zh-CN" altLang="en-US" sz="1600">
              <a:solidFill>
                <a:srgbClr val="FEFABC"/>
              </a:solidFill>
              <a:latin typeface="Bebas" pitchFamily="2" charset="0"/>
              <a:ea typeface="微软雅黑" panose="020B0503020204020204" pitchFamily="34" charset="-122"/>
              <a:sym typeface="Bebas" pitchFamily="2" charset="0"/>
            </a:endParaRPr>
          </a:p>
        </p:txBody>
      </p:sp>
      <p:sp>
        <p:nvSpPr>
          <p:cNvPr id="15" name="TextBox 42"/>
          <p:cNvSpPr txBox="1"/>
          <p:nvPr/>
        </p:nvSpPr>
        <p:spPr>
          <a:xfrm>
            <a:off x="1692582" y="3940241"/>
            <a:ext cx="1778373" cy="492443"/>
          </a:xfrm>
          <a:prstGeom prst="rect">
            <a:avLst/>
          </a:prstGeom>
          <a:noFill/>
        </p:spPr>
        <p:txBody>
          <a:bodyPr wrap="square" rtlCol="0">
            <a:spAutoFit/>
          </a:bodyPr>
          <a:lstStyle/>
          <a:p>
            <a:pPr>
              <a:lnSpc>
                <a:spcPct val="130000"/>
              </a:lnSpc>
            </a:pPr>
            <a:r>
              <a:rPr lang="zh-CN" altLang="en-US" sz="1000" dirty="0">
                <a:solidFill>
                  <a:srgbClr val="2272AB"/>
                </a:solidFill>
                <a:latin typeface="Bebas" pitchFamily="2" charset="0"/>
                <a:ea typeface="微软雅黑" panose="020B0503020204020204" pitchFamily="34" charset="-122"/>
                <a:sym typeface="Bebas" pitchFamily="2" charset="0"/>
              </a:rPr>
              <a:t>技术服务邮箱：</a:t>
            </a:r>
            <a:endParaRPr lang="en-US" altLang="zh-CN" sz="1000" dirty="0">
              <a:solidFill>
                <a:srgbClr val="2272AB"/>
              </a:solidFill>
              <a:latin typeface="Bebas" pitchFamily="2" charset="0"/>
              <a:ea typeface="微软雅黑" panose="020B0503020204020204" pitchFamily="34" charset="-122"/>
              <a:sym typeface="Bebas" pitchFamily="2" charset="0"/>
            </a:endParaRPr>
          </a:p>
          <a:p>
            <a:pPr>
              <a:lnSpc>
                <a:spcPct val="130000"/>
              </a:lnSpc>
            </a:pPr>
            <a:r>
              <a:rPr lang="en-US" altLang="zh-CN" sz="1000" dirty="0">
                <a:latin typeface="微软雅黑" panose="020B0503020204020204" pitchFamily="34" charset="-122"/>
                <a:ea typeface="微软雅黑" panose="020B0503020204020204" pitchFamily="34" charset="-122"/>
                <a:sym typeface="Bebas" pitchFamily="2" charset="0"/>
              </a:rPr>
              <a:t>sdsgyzcgl@163.com</a:t>
            </a:r>
            <a:endParaRPr lang="zh-CN" altLang="en-US" sz="1000" dirty="0">
              <a:latin typeface="微软雅黑" panose="020B0503020204020204" pitchFamily="34" charset="-122"/>
              <a:ea typeface="微软雅黑" panose="020B0503020204020204" pitchFamily="34" charset="-122"/>
              <a:sym typeface="Bebas" pitchFamily="2" charset="0"/>
            </a:endParaRPr>
          </a:p>
        </p:txBody>
      </p:sp>
      <p:sp>
        <p:nvSpPr>
          <p:cNvPr id="17" name="TextBox 44"/>
          <p:cNvSpPr txBox="1"/>
          <p:nvPr/>
        </p:nvSpPr>
        <p:spPr>
          <a:xfrm>
            <a:off x="5856775" y="1347648"/>
            <a:ext cx="1583197" cy="491490"/>
          </a:xfrm>
          <a:prstGeom prst="rect">
            <a:avLst/>
          </a:prstGeom>
          <a:noFill/>
        </p:spPr>
        <p:txBody>
          <a:bodyPr wrap="square" rtlCol="0">
            <a:spAutoFit/>
          </a:bodyPr>
          <a:lstStyle/>
          <a:p>
            <a:pPr algn="r">
              <a:lnSpc>
                <a:spcPct val="130000"/>
              </a:lnSpc>
            </a:pPr>
            <a:r>
              <a:rPr lang="en-US" altLang="zh-CN" sz="1000" dirty="0" smtClean="0">
                <a:solidFill>
                  <a:srgbClr val="2272AB"/>
                </a:solidFill>
                <a:latin typeface="Bebas" pitchFamily="2" charset="0"/>
                <a:ea typeface="微软雅黑" panose="020B0503020204020204" pitchFamily="34" charset="-122"/>
                <a:sym typeface="Bebas" pitchFamily="2" charset="0"/>
              </a:rPr>
              <a:t>QQ</a:t>
            </a:r>
            <a:r>
              <a:rPr lang="zh-CN" altLang="en-US" sz="1000" dirty="0" smtClean="0">
                <a:solidFill>
                  <a:srgbClr val="2272AB"/>
                </a:solidFill>
                <a:latin typeface="Bebas" pitchFamily="2" charset="0"/>
                <a:ea typeface="微软雅黑" panose="020B0503020204020204" pitchFamily="34" charset="-122"/>
                <a:sym typeface="Bebas" pitchFamily="2" charset="0"/>
              </a:rPr>
              <a:t>联系群：</a:t>
            </a:r>
            <a:endParaRPr lang="en-US" altLang="zh-CN" sz="1000" dirty="0" smtClean="0">
              <a:solidFill>
                <a:srgbClr val="2272AB"/>
              </a:solidFill>
              <a:latin typeface="Bebas" pitchFamily="2" charset="0"/>
              <a:ea typeface="微软雅黑" panose="020B0503020204020204" pitchFamily="34" charset="-122"/>
              <a:sym typeface="Bebas" pitchFamily="2" charset="0"/>
            </a:endParaRPr>
          </a:p>
          <a:p>
            <a:pPr algn="r">
              <a:lnSpc>
                <a:spcPct val="130000"/>
              </a:lnSpc>
            </a:pPr>
            <a:r>
              <a:rPr lang="en-US" altLang="zh-CN" sz="1000" dirty="0">
                <a:latin typeface="微软雅黑" panose="020B0503020204020204" pitchFamily="34" charset="-122"/>
                <a:ea typeface="微软雅黑" panose="020B0503020204020204" pitchFamily="34" charset="-122"/>
                <a:sym typeface="Bebas" pitchFamily="2" charset="0"/>
              </a:rPr>
              <a:t>QQ</a:t>
            </a:r>
            <a:r>
              <a:rPr lang="zh-CN" altLang="en-US" sz="1000" dirty="0">
                <a:latin typeface="微软雅黑" panose="020B0503020204020204" pitchFamily="34" charset="-122"/>
                <a:ea typeface="微软雅黑" panose="020B0503020204020204" pitchFamily="34" charset="-122"/>
                <a:sym typeface="Bebas" pitchFamily="2" charset="0"/>
              </a:rPr>
              <a:t>群号：</a:t>
            </a:r>
            <a:r>
              <a:rPr lang="en-US" altLang="zh-CN" sz="1000" dirty="0">
                <a:latin typeface="微软雅黑" panose="020B0503020204020204" pitchFamily="34" charset="-122"/>
                <a:ea typeface="微软雅黑" panose="020B0503020204020204" pitchFamily="34" charset="-122"/>
                <a:sym typeface="Bebas" pitchFamily="2" charset="0"/>
              </a:rPr>
              <a:t>XXXX</a:t>
            </a:r>
            <a:r>
              <a:rPr lang="zh-CN" altLang="en-US" sz="1000" dirty="0">
                <a:latin typeface="微软雅黑" panose="020B0503020204020204" pitchFamily="34" charset="-122"/>
                <a:ea typeface="微软雅黑" panose="020B0503020204020204" pitchFamily="34" charset="-122"/>
                <a:sym typeface="Bebas" pitchFamily="2" charset="0"/>
              </a:rPr>
              <a:t>。</a:t>
            </a:r>
            <a:endParaRPr lang="zh-CN" altLang="en-US" sz="1000" dirty="0">
              <a:latin typeface="微软雅黑" panose="020B0503020204020204" pitchFamily="34" charset="-122"/>
              <a:ea typeface="微软雅黑" panose="020B0503020204020204" pitchFamily="34" charset="-122"/>
              <a:sym typeface="Bebas" pitchFamily="2" charset="0"/>
            </a:endParaRPr>
          </a:p>
        </p:txBody>
      </p:sp>
      <p:sp>
        <p:nvSpPr>
          <p:cNvPr id="18" name="TextBox 45"/>
          <p:cNvSpPr txBox="1"/>
          <p:nvPr/>
        </p:nvSpPr>
        <p:spPr>
          <a:xfrm>
            <a:off x="5796102" y="2601026"/>
            <a:ext cx="1643871" cy="891540"/>
          </a:xfrm>
          <a:prstGeom prst="rect">
            <a:avLst/>
          </a:prstGeom>
          <a:noFill/>
        </p:spPr>
        <p:txBody>
          <a:bodyPr wrap="square" rtlCol="0">
            <a:spAutoFit/>
          </a:bodyPr>
          <a:lstStyle/>
          <a:p>
            <a:pPr algn="r">
              <a:lnSpc>
                <a:spcPct val="130000"/>
              </a:lnSpc>
            </a:pPr>
            <a:r>
              <a:rPr lang="zh-CN" altLang="en-US" sz="1000" dirty="0">
                <a:solidFill>
                  <a:srgbClr val="2272AB"/>
                </a:solidFill>
                <a:latin typeface="Bebas" pitchFamily="2" charset="0"/>
                <a:ea typeface="微软雅黑" panose="020B0503020204020204" pitchFamily="34" charset="-122"/>
                <a:sym typeface="Bebas" pitchFamily="2" charset="0"/>
              </a:rPr>
              <a:t>有关问题解答：</a:t>
            </a:r>
            <a:endParaRPr lang="en-US" altLang="zh-CN" sz="1000" dirty="0">
              <a:solidFill>
                <a:srgbClr val="2272AB"/>
              </a:solidFill>
              <a:latin typeface="Bebas" pitchFamily="2" charset="0"/>
              <a:ea typeface="微软雅黑" panose="020B0503020204020204" pitchFamily="34" charset="-122"/>
              <a:sym typeface="Bebas" pitchFamily="2" charset="0"/>
            </a:endParaRPr>
          </a:p>
          <a:p>
            <a:pPr algn="r">
              <a:lnSpc>
                <a:spcPct val="130000"/>
              </a:lnSpc>
            </a:pPr>
            <a:r>
              <a:rPr lang="zh-CN" altLang="en-US" sz="1000" dirty="0">
                <a:latin typeface="微软雅黑" panose="020B0503020204020204" pitchFamily="34" charset="-122"/>
                <a:ea typeface="微软雅黑" panose="020B0503020204020204" pitchFamily="34" charset="-122"/>
                <a:sym typeface="Bebas" pitchFamily="2" charset="0"/>
              </a:rPr>
              <a:t>我们将以多期问题解答的形式，对系统使用过程中出现的问题予以答疑。</a:t>
            </a:r>
            <a:endParaRPr lang="zh-CN" altLang="en-US" sz="1000" dirty="0">
              <a:latin typeface="微软雅黑" panose="020B0503020204020204" pitchFamily="34" charset="-122"/>
              <a:ea typeface="微软雅黑" panose="020B0503020204020204" pitchFamily="34" charset="-122"/>
              <a:sym typeface="Bebas" pitchFamily="2" charset="0"/>
            </a:endParaRPr>
          </a:p>
        </p:txBody>
      </p:sp>
      <p:sp>
        <p:nvSpPr>
          <p:cNvPr id="19" name="TextBox 46"/>
          <p:cNvSpPr txBox="1"/>
          <p:nvPr/>
        </p:nvSpPr>
        <p:spPr>
          <a:xfrm>
            <a:off x="5526233" y="3800929"/>
            <a:ext cx="2050955" cy="891540"/>
          </a:xfrm>
          <a:prstGeom prst="rect">
            <a:avLst/>
          </a:prstGeom>
          <a:noFill/>
        </p:spPr>
        <p:txBody>
          <a:bodyPr wrap="square" rtlCol="0">
            <a:spAutoFit/>
          </a:bodyPr>
          <a:lstStyle/>
          <a:p>
            <a:pPr algn="r">
              <a:lnSpc>
                <a:spcPct val="130000"/>
              </a:lnSpc>
            </a:pPr>
            <a:r>
              <a:rPr lang="zh-CN" altLang="en-US" sz="1000" dirty="0">
                <a:solidFill>
                  <a:srgbClr val="2272AB"/>
                </a:solidFill>
                <a:latin typeface="Bebas" pitchFamily="2" charset="0"/>
                <a:ea typeface="微软雅黑" panose="020B0503020204020204" pitchFamily="34" charset="-122"/>
                <a:sym typeface="Bebas" pitchFamily="2" charset="0"/>
              </a:rPr>
              <a:t>传真：</a:t>
            </a:r>
            <a:endParaRPr lang="en-US" altLang="zh-CN" sz="1000" dirty="0">
              <a:solidFill>
                <a:srgbClr val="2272AB"/>
              </a:solidFill>
              <a:latin typeface="Bebas" pitchFamily="2" charset="0"/>
              <a:ea typeface="微软雅黑" panose="020B0503020204020204" pitchFamily="34" charset="-122"/>
              <a:sym typeface="Bebas" pitchFamily="2" charset="0"/>
            </a:endParaRPr>
          </a:p>
          <a:p>
            <a:pPr algn="r">
              <a:lnSpc>
                <a:spcPct val="130000"/>
              </a:lnSpc>
            </a:pPr>
            <a:r>
              <a:rPr lang="en-US" altLang="zh-CN" sz="1000" dirty="0">
                <a:latin typeface="微软雅黑" panose="020B0503020204020204" pitchFamily="34" charset="-122"/>
                <a:ea typeface="微软雅黑" panose="020B0503020204020204" pitchFamily="34" charset="-122"/>
                <a:sym typeface="Bebas" pitchFamily="2" charset="0"/>
              </a:rPr>
              <a:t>0531-89701711</a:t>
            </a:r>
            <a:endParaRPr lang="en-US" altLang="zh-CN" sz="1000" dirty="0">
              <a:latin typeface="微软雅黑" panose="020B0503020204020204" pitchFamily="34" charset="-122"/>
              <a:ea typeface="微软雅黑" panose="020B0503020204020204" pitchFamily="34" charset="-122"/>
              <a:sym typeface="Bebas" pitchFamily="2" charset="0"/>
            </a:endParaRPr>
          </a:p>
          <a:p>
            <a:pPr algn="r">
              <a:lnSpc>
                <a:spcPct val="130000"/>
              </a:lnSpc>
            </a:pPr>
            <a:r>
              <a:rPr lang="zh-CN" altLang="en-US" sz="1000" dirty="0">
                <a:solidFill>
                  <a:srgbClr val="2272AB"/>
                </a:solidFill>
                <a:latin typeface="Bebas" pitchFamily="2" charset="0"/>
                <a:ea typeface="微软雅黑" panose="020B0503020204020204" pitchFamily="34" charset="-122"/>
                <a:sym typeface="Bebas" pitchFamily="2" charset="0"/>
              </a:rPr>
              <a:t>服务投诉电话：</a:t>
            </a:r>
            <a:endParaRPr lang="en-US" altLang="zh-CN" sz="1000" dirty="0">
              <a:solidFill>
                <a:srgbClr val="2272AB"/>
              </a:solidFill>
              <a:latin typeface="Bebas" pitchFamily="2" charset="0"/>
              <a:ea typeface="微软雅黑" panose="020B0503020204020204" pitchFamily="34" charset="-122"/>
              <a:sym typeface="Bebas" pitchFamily="2" charset="0"/>
            </a:endParaRPr>
          </a:p>
          <a:p>
            <a:pPr algn="r">
              <a:lnSpc>
                <a:spcPct val="130000"/>
              </a:lnSpc>
            </a:pPr>
            <a:r>
              <a:rPr lang="en-US" altLang="zh-CN" sz="1000" dirty="0">
                <a:latin typeface="微软雅黑" panose="020B0503020204020204" pitchFamily="34" charset="-122"/>
                <a:ea typeface="微软雅黑" panose="020B0503020204020204" pitchFamily="34" charset="-122"/>
                <a:sym typeface="Bebas" pitchFamily="2" charset="0"/>
              </a:rPr>
              <a:t>18305419367</a:t>
            </a:r>
            <a:endParaRPr lang="en-US" altLang="zh-CN" sz="1000" dirty="0">
              <a:latin typeface="微软雅黑" panose="020B0503020204020204" pitchFamily="34" charset="-122"/>
              <a:ea typeface="微软雅黑" panose="020B0503020204020204" pitchFamily="34" charset="-122"/>
              <a:sym typeface="Bebas" pitchFamily="2" charset="0"/>
            </a:endParaRPr>
          </a:p>
        </p:txBody>
      </p:sp>
      <p:grpSp>
        <p:nvGrpSpPr>
          <p:cNvPr id="20" name="组合 19"/>
          <p:cNvGrpSpPr/>
          <p:nvPr/>
        </p:nvGrpSpPr>
        <p:grpSpPr>
          <a:xfrm>
            <a:off x="3022882" y="1059624"/>
            <a:ext cx="3238581" cy="3524714"/>
            <a:chOff x="1289202" y="1552575"/>
            <a:chExt cx="4303546" cy="4375151"/>
          </a:xfrm>
        </p:grpSpPr>
        <p:sp>
          <p:nvSpPr>
            <p:cNvPr id="21" name="Freeform 22"/>
            <p:cNvSpPr/>
            <p:nvPr/>
          </p:nvSpPr>
          <p:spPr bwMode="auto">
            <a:xfrm>
              <a:off x="3412332" y="1552575"/>
              <a:ext cx="939834" cy="735756"/>
            </a:xfrm>
            <a:custGeom>
              <a:avLst/>
              <a:gdLst>
                <a:gd name="T0" fmla="*/ 61 w 518"/>
                <a:gd name="T1" fmla="*/ 371 h 406"/>
                <a:gd name="T2" fmla="*/ 344 w 518"/>
                <a:gd name="T3" fmla="*/ 262 h 406"/>
                <a:gd name="T4" fmla="*/ 518 w 518"/>
                <a:gd name="T5" fmla="*/ 7 h 406"/>
                <a:gd name="T6" fmla="*/ 52 w 518"/>
                <a:gd name="T7" fmla="*/ 170 h 406"/>
                <a:gd name="T8" fmla="*/ 40 w 518"/>
                <a:gd name="T9" fmla="*/ 354 h 406"/>
                <a:gd name="T10" fmla="*/ 410 w 518"/>
                <a:gd name="T11" fmla="*/ 52 h 406"/>
                <a:gd name="T12" fmla="*/ 61 w 518"/>
                <a:gd name="T13" fmla="*/ 371 h 406"/>
              </a:gdLst>
              <a:ahLst/>
              <a:cxnLst>
                <a:cxn ang="0">
                  <a:pos x="T0" y="T1"/>
                </a:cxn>
                <a:cxn ang="0">
                  <a:pos x="T2" y="T3"/>
                </a:cxn>
                <a:cxn ang="0">
                  <a:pos x="T4" y="T5"/>
                </a:cxn>
                <a:cxn ang="0">
                  <a:pos x="T6" y="T7"/>
                </a:cxn>
                <a:cxn ang="0">
                  <a:pos x="T8" y="T9"/>
                </a:cxn>
                <a:cxn ang="0">
                  <a:pos x="T10" y="T11"/>
                </a:cxn>
                <a:cxn ang="0">
                  <a:pos x="T12" y="T13"/>
                </a:cxn>
              </a:cxnLst>
              <a:rect l="0" t="0" r="r" b="b"/>
              <a:pathLst>
                <a:path w="518" h="406">
                  <a:moveTo>
                    <a:pt x="61" y="371"/>
                  </a:moveTo>
                  <a:cubicBezTo>
                    <a:pt x="183" y="406"/>
                    <a:pt x="299" y="379"/>
                    <a:pt x="344" y="262"/>
                  </a:cubicBezTo>
                  <a:cubicBezTo>
                    <a:pt x="392" y="143"/>
                    <a:pt x="434" y="58"/>
                    <a:pt x="518" y="7"/>
                  </a:cubicBezTo>
                  <a:cubicBezTo>
                    <a:pt x="331" y="0"/>
                    <a:pt x="159" y="28"/>
                    <a:pt x="52" y="170"/>
                  </a:cubicBezTo>
                  <a:cubicBezTo>
                    <a:pt x="0" y="241"/>
                    <a:pt x="6" y="303"/>
                    <a:pt x="40" y="354"/>
                  </a:cubicBezTo>
                  <a:cubicBezTo>
                    <a:pt x="128" y="217"/>
                    <a:pt x="262" y="119"/>
                    <a:pt x="410" y="52"/>
                  </a:cubicBezTo>
                  <a:cubicBezTo>
                    <a:pt x="240" y="142"/>
                    <a:pt x="138" y="244"/>
                    <a:pt x="61" y="371"/>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2" name="Freeform 23"/>
            <p:cNvSpPr/>
            <p:nvPr/>
          </p:nvSpPr>
          <p:spPr bwMode="auto">
            <a:xfrm>
              <a:off x="2288112" y="1751283"/>
              <a:ext cx="798412" cy="588963"/>
            </a:xfrm>
            <a:custGeom>
              <a:avLst/>
              <a:gdLst>
                <a:gd name="T0" fmla="*/ 404 w 441"/>
                <a:gd name="T1" fmla="*/ 263 h 325"/>
                <a:gd name="T2" fmla="*/ 164 w 441"/>
                <a:gd name="T3" fmla="*/ 220 h 325"/>
                <a:gd name="T4" fmla="*/ 0 w 441"/>
                <a:gd name="T5" fmla="*/ 29 h 325"/>
                <a:gd name="T6" fmla="*/ 338 w 441"/>
                <a:gd name="T7" fmla="*/ 79 h 325"/>
                <a:gd name="T8" fmla="*/ 415 w 441"/>
                <a:gd name="T9" fmla="*/ 244 h 325"/>
                <a:gd name="T10" fmla="*/ 109 w 441"/>
                <a:gd name="T11" fmla="*/ 53 h 325"/>
                <a:gd name="T12" fmla="*/ 404 w 441"/>
                <a:gd name="T13" fmla="*/ 263 h 325"/>
              </a:gdLst>
              <a:ahLst/>
              <a:cxnLst>
                <a:cxn ang="0">
                  <a:pos x="T0" y="T1"/>
                </a:cxn>
                <a:cxn ang="0">
                  <a:pos x="T2" y="T3"/>
                </a:cxn>
                <a:cxn ang="0">
                  <a:pos x="T4" y="T5"/>
                </a:cxn>
                <a:cxn ang="0">
                  <a:pos x="T6" y="T7"/>
                </a:cxn>
                <a:cxn ang="0">
                  <a:pos x="T8" y="T9"/>
                </a:cxn>
                <a:cxn ang="0">
                  <a:pos x="T10" y="T11"/>
                </a:cxn>
                <a:cxn ang="0">
                  <a:pos x="T12" y="T13"/>
                </a:cxn>
              </a:cxnLst>
              <a:rect l="0" t="0" r="r" b="b"/>
              <a:pathLst>
                <a:path w="441" h="325">
                  <a:moveTo>
                    <a:pt x="404" y="263"/>
                  </a:moveTo>
                  <a:cubicBezTo>
                    <a:pt x="322" y="325"/>
                    <a:pt x="221" y="320"/>
                    <a:pt x="164" y="220"/>
                  </a:cubicBezTo>
                  <a:cubicBezTo>
                    <a:pt x="123" y="144"/>
                    <a:pt x="82" y="76"/>
                    <a:pt x="0" y="29"/>
                  </a:cubicBezTo>
                  <a:cubicBezTo>
                    <a:pt x="126" y="0"/>
                    <a:pt x="241" y="8"/>
                    <a:pt x="338" y="79"/>
                  </a:cubicBezTo>
                  <a:cubicBezTo>
                    <a:pt x="338" y="79"/>
                    <a:pt x="441" y="140"/>
                    <a:pt x="415" y="244"/>
                  </a:cubicBezTo>
                  <a:cubicBezTo>
                    <a:pt x="334" y="154"/>
                    <a:pt x="226" y="93"/>
                    <a:pt x="109" y="53"/>
                  </a:cubicBezTo>
                  <a:cubicBezTo>
                    <a:pt x="244" y="109"/>
                    <a:pt x="334" y="176"/>
                    <a:pt x="404" y="263"/>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3" name="Freeform 24"/>
            <p:cNvSpPr/>
            <p:nvPr/>
          </p:nvSpPr>
          <p:spPr bwMode="auto">
            <a:xfrm>
              <a:off x="2007056" y="2094993"/>
              <a:ext cx="2839195" cy="3832733"/>
            </a:xfrm>
            <a:custGeom>
              <a:avLst/>
              <a:gdLst>
                <a:gd name="T0" fmla="*/ 1317 w 1567"/>
                <a:gd name="T1" fmla="*/ 1087 h 2116"/>
                <a:gd name="T2" fmla="*/ 1512 w 1567"/>
                <a:gd name="T3" fmla="*/ 862 h 2116"/>
                <a:gd name="T4" fmla="*/ 1211 w 1567"/>
                <a:gd name="T5" fmla="*/ 1050 h 2116"/>
                <a:gd name="T6" fmla="*/ 1029 w 1567"/>
                <a:gd name="T7" fmla="*/ 1123 h 2116"/>
                <a:gd name="T8" fmla="*/ 1064 w 1567"/>
                <a:gd name="T9" fmla="*/ 1044 h 2116"/>
                <a:gd name="T10" fmla="*/ 1111 w 1567"/>
                <a:gd name="T11" fmla="*/ 909 h 2116"/>
                <a:gd name="T12" fmla="*/ 1567 w 1567"/>
                <a:gd name="T13" fmla="*/ 524 h 2116"/>
                <a:gd name="T14" fmla="*/ 1131 w 1567"/>
                <a:gd name="T15" fmla="*/ 761 h 2116"/>
                <a:gd name="T16" fmla="*/ 1114 w 1567"/>
                <a:gd name="T17" fmla="*/ 579 h 2116"/>
                <a:gd name="T18" fmla="*/ 1284 w 1567"/>
                <a:gd name="T19" fmla="*/ 266 h 2116"/>
                <a:gd name="T20" fmla="*/ 1087 w 1567"/>
                <a:gd name="T21" fmla="*/ 490 h 2116"/>
                <a:gd name="T22" fmla="*/ 987 w 1567"/>
                <a:gd name="T23" fmla="*/ 310 h 2116"/>
                <a:gd name="T24" fmla="*/ 1017 w 1567"/>
                <a:gd name="T25" fmla="*/ 937 h 2116"/>
                <a:gd name="T26" fmla="*/ 795 w 1567"/>
                <a:gd name="T27" fmla="*/ 509 h 2116"/>
                <a:gd name="T28" fmla="*/ 899 w 1567"/>
                <a:gd name="T29" fmla="*/ 1168 h 2116"/>
                <a:gd name="T30" fmla="*/ 820 w 1567"/>
                <a:gd name="T31" fmla="*/ 1358 h 2116"/>
                <a:gd name="T32" fmla="*/ 644 w 1567"/>
                <a:gd name="T33" fmla="*/ 942 h 2116"/>
                <a:gd name="T34" fmla="*/ 873 w 1567"/>
                <a:gd name="T35" fmla="*/ 0 h 2116"/>
                <a:gd name="T36" fmla="*/ 680 w 1567"/>
                <a:gd name="T37" fmla="*/ 282 h 2116"/>
                <a:gd name="T38" fmla="*/ 520 w 1567"/>
                <a:gd name="T39" fmla="*/ 22 h 2116"/>
                <a:gd name="T40" fmla="*/ 629 w 1567"/>
                <a:gd name="T41" fmla="*/ 396 h 2116"/>
                <a:gd name="T42" fmla="*/ 549 w 1567"/>
                <a:gd name="T43" fmla="*/ 886 h 2116"/>
                <a:gd name="T44" fmla="*/ 589 w 1567"/>
                <a:gd name="T45" fmla="*/ 1130 h 2116"/>
                <a:gd name="T46" fmla="*/ 407 w 1567"/>
                <a:gd name="T47" fmla="*/ 295 h 2116"/>
                <a:gd name="T48" fmla="*/ 382 w 1567"/>
                <a:gd name="T49" fmla="*/ 671 h 2116"/>
                <a:gd name="T50" fmla="*/ 0 w 1567"/>
                <a:gd name="T51" fmla="*/ 548 h 2116"/>
                <a:gd name="T52" fmla="*/ 389 w 1567"/>
                <a:gd name="T53" fmla="*/ 754 h 2116"/>
                <a:gd name="T54" fmla="*/ 479 w 1567"/>
                <a:gd name="T55" fmla="*/ 1122 h 2116"/>
                <a:gd name="T56" fmla="*/ 290 w 1567"/>
                <a:gd name="T57" fmla="*/ 1097 h 2116"/>
                <a:gd name="T58" fmla="*/ 72 w 1567"/>
                <a:gd name="T59" fmla="*/ 825 h 2116"/>
                <a:gd name="T60" fmla="*/ 226 w 1567"/>
                <a:gd name="T61" fmla="*/ 1109 h 2116"/>
                <a:gd name="T62" fmla="*/ 18 w 1567"/>
                <a:gd name="T63" fmla="*/ 1208 h 2116"/>
                <a:gd name="T64" fmla="*/ 538 w 1567"/>
                <a:gd name="T65" fmla="*/ 1241 h 2116"/>
                <a:gd name="T66" fmla="*/ 608 w 1567"/>
                <a:gd name="T67" fmla="*/ 1347 h 2116"/>
                <a:gd name="T68" fmla="*/ 890 w 1567"/>
                <a:gd name="T69" fmla="*/ 2115 h 2116"/>
                <a:gd name="T70" fmla="*/ 1166 w 1567"/>
                <a:gd name="T71" fmla="*/ 2116 h 2116"/>
                <a:gd name="T72" fmla="*/ 983 w 1567"/>
                <a:gd name="T73" fmla="*/ 1539 h 2116"/>
                <a:gd name="T74" fmla="*/ 961 w 1567"/>
                <a:gd name="T75" fmla="*/ 1354 h 2116"/>
                <a:gd name="T76" fmla="*/ 1231 w 1567"/>
                <a:gd name="T77" fmla="*/ 1112 h 2116"/>
                <a:gd name="T78" fmla="*/ 1233 w 1567"/>
                <a:gd name="T79" fmla="*/ 1112 h 2116"/>
                <a:gd name="T80" fmla="*/ 1534 w 1567"/>
                <a:gd name="T81" fmla="*/ 1290 h 2116"/>
                <a:gd name="T82" fmla="*/ 1317 w 1567"/>
                <a:gd name="T83" fmla="*/ 1087 h 2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67" h="2116">
                  <a:moveTo>
                    <a:pt x="1317" y="1087"/>
                  </a:moveTo>
                  <a:cubicBezTo>
                    <a:pt x="1416" y="1050"/>
                    <a:pt x="1504" y="971"/>
                    <a:pt x="1512" y="862"/>
                  </a:cubicBezTo>
                  <a:cubicBezTo>
                    <a:pt x="1478" y="1038"/>
                    <a:pt x="1315" y="1034"/>
                    <a:pt x="1211" y="1050"/>
                  </a:cubicBezTo>
                  <a:cubicBezTo>
                    <a:pt x="1127" y="1062"/>
                    <a:pt x="1077" y="1082"/>
                    <a:pt x="1029" y="1123"/>
                  </a:cubicBezTo>
                  <a:cubicBezTo>
                    <a:pt x="1039" y="1099"/>
                    <a:pt x="1051" y="1072"/>
                    <a:pt x="1064" y="1044"/>
                  </a:cubicBezTo>
                  <a:cubicBezTo>
                    <a:pt x="1084" y="1001"/>
                    <a:pt x="1100" y="955"/>
                    <a:pt x="1111" y="909"/>
                  </a:cubicBezTo>
                  <a:cubicBezTo>
                    <a:pt x="1186" y="731"/>
                    <a:pt x="1324" y="527"/>
                    <a:pt x="1567" y="524"/>
                  </a:cubicBezTo>
                  <a:cubicBezTo>
                    <a:pt x="1423" y="513"/>
                    <a:pt x="1253" y="617"/>
                    <a:pt x="1131" y="761"/>
                  </a:cubicBezTo>
                  <a:cubicBezTo>
                    <a:pt x="1133" y="701"/>
                    <a:pt x="1128" y="640"/>
                    <a:pt x="1114" y="579"/>
                  </a:cubicBezTo>
                  <a:cubicBezTo>
                    <a:pt x="1110" y="465"/>
                    <a:pt x="1145" y="339"/>
                    <a:pt x="1284" y="266"/>
                  </a:cubicBezTo>
                  <a:cubicBezTo>
                    <a:pt x="1198" y="305"/>
                    <a:pt x="1120" y="381"/>
                    <a:pt x="1087" y="490"/>
                  </a:cubicBezTo>
                  <a:cubicBezTo>
                    <a:pt x="1063" y="428"/>
                    <a:pt x="1030" y="368"/>
                    <a:pt x="987" y="310"/>
                  </a:cubicBezTo>
                  <a:cubicBezTo>
                    <a:pt x="1142" y="559"/>
                    <a:pt x="1095" y="764"/>
                    <a:pt x="1017" y="937"/>
                  </a:cubicBezTo>
                  <a:cubicBezTo>
                    <a:pt x="1010" y="754"/>
                    <a:pt x="917" y="601"/>
                    <a:pt x="795" y="509"/>
                  </a:cubicBezTo>
                  <a:cubicBezTo>
                    <a:pt x="986" y="704"/>
                    <a:pt x="971" y="980"/>
                    <a:pt x="899" y="1168"/>
                  </a:cubicBezTo>
                  <a:cubicBezTo>
                    <a:pt x="858" y="1245"/>
                    <a:pt x="831" y="1297"/>
                    <a:pt x="820" y="1358"/>
                  </a:cubicBezTo>
                  <a:cubicBezTo>
                    <a:pt x="739" y="1210"/>
                    <a:pt x="668" y="1046"/>
                    <a:pt x="644" y="942"/>
                  </a:cubicBezTo>
                  <a:cubicBezTo>
                    <a:pt x="590" y="708"/>
                    <a:pt x="609" y="334"/>
                    <a:pt x="873" y="0"/>
                  </a:cubicBezTo>
                  <a:cubicBezTo>
                    <a:pt x="805" y="76"/>
                    <a:pt x="736" y="174"/>
                    <a:pt x="680" y="282"/>
                  </a:cubicBezTo>
                  <a:cubicBezTo>
                    <a:pt x="666" y="167"/>
                    <a:pt x="601" y="75"/>
                    <a:pt x="520" y="22"/>
                  </a:cubicBezTo>
                  <a:cubicBezTo>
                    <a:pt x="659" y="127"/>
                    <a:pt x="661" y="276"/>
                    <a:pt x="629" y="396"/>
                  </a:cubicBezTo>
                  <a:cubicBezTo>
                    <a:pt x="567" y="550"/>
                    <a:pt x="531" y="720"/>
                    <a:pt x="549" y="886"/>
                  </a:cubicBezTo>
                  <a:cubicBezTo>
                    <a:pt x="553" y="926"/>
                    <a:pt x="566" y="1049"/>
                    <a:pt x="589" y="1130"/>
                  </a:cubicBezTo>
                  <a:cubicBezTo>
                    <a:pt x="449" y="940"/>
                    <a:pt x="359" y="660"/>
                    <a:pt x="407" y="295"/>
                  </a:cubicBezTo>
                  <a:cubicBezTo>
                    <a:pt x="383" y="407"/>
                    <a:pt x="375" y="535"/>
                    <a:pt x="382" y="671"/>
                  </a:cubicBezTo>
                  <a:cubicBezTo>
                    <a:pt x="273" y="554"/>
                    <a:pt x="124" y="521"/>
                    <a:pt x="0" y="548"/>
                  </a:cubicBezTo>
                  <a:cubicBezTo>
                    <a:pt x="204" y="520"/>
                    <a:pt x="330" y="635"/>
                    <a:pt x="389" y="754"/>
                  </a:cubicBezTo>
                  <a:cubicBezTo>
                    <a:pt x="405" y="880"/>
                    <a:pt x="431" y="1004"/>
                    <a:pt x="479" y="1122"/>
                  </a:cubicBezTo>
                  <a:cubicBezTo>
                    <a:pt x="416" y="1100"/>
                    <a:pt x="352" y="1093"/>
                    <a:pt x="290" y="1097"/>
                  </a:cubicBezTo>
                  <a:cubicBezTo>
                    <a:pt x="187" y="1057"/>
                    <a:pt x="87" y="977"/>
                    <a:pt x="72" y="825"/>
                  </a:cubicBezTo>
                  <a:cubicBezTo>
                    <a:pt x="75" y="926"/>
                    <a:pt x="126" y="1037"/>
                    <a:pt x="226" y="1109"/>
                  </a:cubicBezTo>
                  <a:cubicBezTo>
                    <a:pt x="150" y="1126"/>
                    <a:pt x="78" y="1159"/>
                    <a:pt x="18" y="1208"/>
                  </a:cubicBezTo>
                  <a:cubicBezTo>
                    <a:pt x="255" y="1128"/>
                    <a:pt x="417" y="1158"/>
                    <a:pt x="538" y="1241"/>
                  </a:cubicBezTo>
                  <a:cubicBezTo>
                    <a:pt x="559" y="1276"/>
                    <a:pt x="582" y="1314"/>
                    <a:pt x="608" y="1347"/>
                  </a:cubicBezTo>
                  <a:cubicBezTo>
                    <a:pt x="818" y="1627"/>
                    <a:pt x="936" y="1846"/>
                    <a:pt x="890" y="2115"/>
                  </a:cubicBezTo>
                  <a:cubicBezTo>
                    <a:pt x="1166" y="2116"/>
                    <a:pt x="1166" y="2116"/>
                    <a:pt x="1166" y="2116"/>
                  </a:cubicBezTo>
                  <a:cubicBezTo>
                    <a:pt x="1176" y="1919"/>
                    <a:pt x="1116" y="1721"/>
                    <a:pt x="983" y="1539"/>
                  </a:cubicBezTo>
                  <a:cubicBezTo>
                    <a:pt x="963" y="1471"/>
                    <a:pt x="955" y="1413"/>
                    <a:pt x="961" y="1354"/>
                  </a:cubicBezTo>
                  <a:cubicBezTo>
                    <a:pt x="1010" y="1233"/>
                    <a:pt x="1076" y="1141"/>
                    <a:pt x="1231" y="1112"/>
                  </a:cubicBezTo>
                  <a:cubicBezTo>
                    <a:pt x="1233" y="1112"/>
                    <a:pt x="1233" y="1112"/>
                    <a:pt x="1233" y="1112"/>
                  </a:cubicBezTo>
                  <a:cubicBezTo>
                    <a:pt x="1343" y="1115"/>
                    <a:pt x="1465" y="1152"/>
                    <a:pt x="1534" y="1290"/>
                  </a:cubicBezTo>
                  <a:cubicBezTo>
                    <a:pt x="1499" y="1204"/>
                    <a:pt x="1423" y="1125"/>
                    <a:pt x="1317" y="1087"/>
                  </a:cubicBezTo>
                  <a:close/>
                </a:path>
              </a:pathLst>
            </a:custGeom>
            <a:solidFill>
              <a:srgbClr val="537285">
                <a:alpha val="50000"/>
              </a:srgbClr>
            </a:solidFill>
            <a:ln>
              <a:noFill/>
            </a:ln>
          </p:spPr>
          <p:txBody>
            <a:bodyPr vert="horz" wrap="square" lIns="91440" tIns="45720" rIns="91440" bIns="45720" numCol="1" anchor="t" anchorCtr="0" compatLnSpc="1"/>
            <a:lstStyle/>
            <a:p>
              <a:endParaRPr lang="bg-BG">
                <a:ea typeface="微软雅黑" panose="020B0503020204020204" pitchFamily="34" charset="-122"/>
                <a:sym typeface="Bebas" pitchFamily="2" charset="0"/>
              </a:endParaRPr>
            </a:p>
          </p:txBody>
        </p:sp>
        <p:sp>
          <p:nvSpPr>
            <p:cNvPr id="24" name="Freeform 25"/>
            <p:cNvSpPr/>
            <p:nvPr/>
          </p:nvSpPr>
          <p:spPr bwMode="auto">
            <a:xfrm>
              <a:off x="2617501" y="2311603"/>
              <a:ext cx="255993" cy="420688"/>
            </a:xfrm>
            <a:custGeom>
              <a:avLst/>
              <a:gdLst>
                <a:gd name="T0" fmla="*/ 55 w 141"/>
                <a:gd name="T1" fmla="*/ 228 h 232"/>
                <a:gd name="T2" fmla="*/ 17 w 141"/>
                <a:gd name="T3" fmla="*/ 142 h 232"/>
                <a:gd name="T4" fmla="*/ 26 w 141"/>
                <a:gd name="T5" fmla="*/ 0 h 232"/>
                <a:gd name="T6" fmla="*/ 137 w 141"/>
                <a:gd name="T7" fmla="*/ 158 h 232"/>
                <a:gd name="T8" fmla="*/ 69 w 141"/>
                <a:gd name="T9" fmla="*/ 228 h 232"/>
                <a:gd name="T10" fmla="*/ 51 w 141"/>
                <a:gd name="T11" fmla="*/ 43 h 232"/>
                <a:gd name="T12" fmla="*/ 55 w 141"/>
                <a:gd name="T13" fmla="*/ 228 h 232"/>
              </a:gdLst>
              <a:ahLst/>
              <a:cxnLst>
                <a:cxn ang="0">
                  <a:pos x="T0" y="T1"/>
                </a:cxn>
                <a:cxn ang="0">
                  <a:pos x="T2" y="T3"/>
                </a:cxn>
                <a:cxn ang="0">
                  <a:pos x="T4" y="T5"/>
                </a:cxn>
                <a:cxn ang="0">
                  <a:pos x="T6" y="T7"/>
                </a:cxn>
                <a:cxn ang="0">
                  <a:pos x="T8" y="T9"/>
                </a:cxn>
                <a:cxn ang="0">
                  <a:pos x="T10" y="T11"/>
                </a:cxn>
                <a:cxn ang="0">
                  <a:pos x="T12" y="T13"/>
                </a:cxn>
              </a:cxnLst>
              <a:rect l="0" t="0" r="r" b="b"/>
              <a:pathLst>
                <a:path w="141" h="232">
                  <a:moveTo>
                    <a:pt x="55" y="228"/>
                  </a:moveTo>
                  <a:cubicBezTo>
                    <a:pt x="16" y="208"/>
                    <a:pt x="0" y="173"/>
                    <a:pt x="17" y="142"/>
                  </a:cubicBezTo>
                  <a:cubicBezTo>
                    <a:pt x="37" y="97"/>
                    <a:pt x="38" y="48"/>
                    <a:pt x="26" y="0"/>
                  </a:cubicBezTo>
                  <a:cubicBezTo>
                    <a:pt x="76" y="39"/>
                    <a:pt x="131" y="85"/>
                    <a:pt x="137" y="158"/>
                  </a:cubicBezTo>
                  <a:cubicBezTo>
                    <a:pt x="141" y="206"/>
                    <a:pt x="122" y="232"/>
                    <a:pt x="69" y="228"/>
                  </a:cubicBezTo>
                  <a:cubicBezTo>
                    <a:pt x="75" y="175"/>
                    <a:pt x="74" y="108"/>
                    <a:pt x="51" y="43"/>
                  </a:cubicBezTo>
                  <a:cubicBezTo>
                    <a:pt x="74" y="116"/>
                    <a:pt x="70" y="172"/>
                    <a:pt x="55" y="228"/>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5" name="Freeform 26"/>
            <p:cNvSpPr/>
            <p:nvPr/>
          </p:nvSpPr>
          <p:spPr bwMode="auto">
            <a:xfrm>
              <a:off x="1289202" y="2888034"/>
              <a:ext cx="859277" cy="545999"/>
            </a:xfrm>
            <a:custGeom>
              <a:avLst/>
              <a:gdLst>
                <a:gd name="T0" fmla="*/ 474 w 474"/>
                <a:gd name="T1" fmla="*/ 114 h 302"/>
                <a:gd name="T2" fmla="*/ 270 w 474"/>
                <a:gd name="T3" fmla="*/ 278 h 302"/>
                <a:gd name="T4" fmla="*/ 0 w 474"/>
                <a:gd name="T5" fmla="*/ 277 h 302"/>
                <a:gd name="T6" fmla="*/ 278 w 474"/>
                <a:gd name="T7" fmla="*/ 38 h 302"/>
                <a:gd name="T8" fmla="*/ 466 w 474"/>
                <a:gd name="T9" fmla="*/ 93 h 302"/>
                <a:gd name="T10" fmla="*/ 97 w 474"/>
                <a:gd name="T11" fmla="*/ 205 h 302"/>
                <a:gd name="T12" fmla="*/ 474 w 474"/>
                <a:gd name="T13" fmla="*/ 114 h 302"/>
              </a:gdLst>
              <a:ahLst/>
              <a:cxnLst>
                <a:cxn ang="0">
                  <a:pos x="T0" y="T1"/>
                </a:cxn>
                <a:cxn ang="0">
                  <a:pos x="T2" y="T3"/>
                </a:cxn>
                <a:cxn ang="0">
                  <a:pos x="T4" y="T5"/>
                </a:cxn>
                <a:cxn ang="0">
                  <a:pos x="T6" y="T7"/>
                </a:cxn>
                <a:cxn ang="0">
                  <a:pos x="T8" y="T9"/>
                </a:cxn>
                <a:cxn ang="0">
                  <a:pos x="T10" y="T11"/>
                </a:cxn>
                <a:cxn ang="0">
                  <a:pos x="T12" y="T13"/>
                </a:cxn>
              </a:cxnLst>
              <a:rect l="0" t="0" r="r" b="b"/>
              <a:pathLst>
                <a:path w="474" h="302">
                  <a:moveTo>
                    <a:pt x="474" y="114"/>
                  </a:moveTo>
                  <a:cubicBezTo>
                    <a:pt x="466" y="226"/>
                    <a:pt x="392" y="302"/>
                    <a:pt x="270" y="278"/>
                  </a:cubicBezTo>
                  <a:cubicBezTo>
                    <a:pt x="179" y="260"/>
                    <a:pt x="94" y="245"/>
                    <a:pt x="0" y="277"/>
                  </a:cubicBezTo>
                  <a:cubicBezTo>
                    <a:pt x="64" y="156"/>
                    <a:pt x="154" y="67"/>
                    <a:pt x="278" y="38"/>
                  </a:cubicBezTo>
                  <a:cubicBezTo>
                    <a:pt x="278" y="38"/>
                    <a:pt x="399" y="0"/>
                    <a:pt x="466" y="93"/>
                  </a:cubicBezTo>
                  <a:cubicBezTo>
                    <a:pt x="335" y="95"/>
                    <a:pt x="208" y="140"/>
                    <a:pt x="97" y="205"/>
                  </a:cubicBezTo>
                  <a:cubicBezTo>
                    <a:pt x="235" y="136"/>
                    <a:pt x="353" y="111"/>
                    <a:pt x="474" y="114"/>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6" name="Freeform 27"/>
            <p:cNvSpPr/>
            <p:nvPr/>
          </p:nvSpPr>
          <p:spPr bwMode="auto">
            <a:xfrm>
              <a:off x="2010637" y="3296191"/>
              <a:ext cx="241672" cy="379514"/>
            </a:xfrm>
            <a:custGeom>
              <a:avLst/>
              <a:gdLst>
                <a:gd name="T0" fmla="*/ 82 w 134"/>
                <a:gd name="T1" fmla="*/ 210 h 210"/>
                <a:gd name="T2" fmla="*/ 124 w 134"/>
                <a:gd name="T3" fmla="*/ 133 h 210"/>
                <a:gd name="T4" fmla="*/ 132 w 134"/>
                <a:gd name="T5" fmla="*/ 0 h 210"/>
                <a:gd name="T6" fmla="*/ 9 w 134"/>
                <a:gd name="T7" fmla="*/ 134 h 210"/>
                <a:gd name="T8" fmla="*/ 74 w 134"/>
                <a:gd name="T9" fmla="*/ 210 h 210"/>
                <a:gd name="T10" fmla="*/ 102 w 134"/>
                <a:gd name="T11" fmla="*/ 37 h 210"/>
                <a:gd name="T12" fmla="*/ 82 w 134"/>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134" h="210">
                  <a:moveTo>
                    <a:pt x="82" y="210"/>
                  </a:moveTo>
                  <a:cubicBezTo>
                    <a:pt x="122" y="198"/>
                    <a:pt x="134" y="166"/>
                    <a:pt x="124" y="133"/>
                  </a:cubicBezTo>
                  <a:cubicBezTo>
                    <a:pt x="111" y="88"/>
                    <a:pt x="115" y="45"/>
                    <a:pt x="132" y="0"/>
                  </a:cubicBezTo>
                  <a:cubicBezTo>
                    <a:pt x="81" y="31"/>
                    <a:pt x="24" y="67"/>
                    <a:pt x="9" y="134"/>
                  </a:cubicBezTo>
                  <a:cubicBezTo>
                    <a:pt x="0" y="179"/>
                    <a:pt x="21" y="206"/>
                    <a:pt x="74" y="210"/>
                  </a:cubicBezTo>
                  <a:cubicBezTo>
                    <a:pt x="56" y="151"/>
                    <a:pt x="71" y="89"/>
                    <a:pt x="102" y="37"/>
                  </a:cubicBezTo>
                  <a:cubicBezTo>
                    <a:pt x="71" y="103"/>
                    <a:pt x="67" y="156"/>
                    <a:pt x="82" y="210"/>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7" name="Freeform 28"/>
            <p:cNvSpPr/>
            <p:nvPr/>
          </p:nvSpPr>
          <p:spPr bwMode="auto">
            <a:xfrm>
              <a:off x="1491490" y="4080281"/>
              <a:ext cx="683841" cy="914772"/>
            </a:xfrm>
            <a:custGeom>
              <a:avLst/>
              <a:gdLst>
                <a:gd name="T0" fmla="*/ 345 w 377"/>
                <a:gd name="T1" fmla="*/ 105 h 505"/>
                <a:gd name="T2" fmla="*/ 268 w 377"/>
                <a:gd name="T3" fmla="*/ 291 h 505"/>
                <a:gd name="T4" fmla="*/ 44 w 377"/>
                <a:gd name="T5" fmla="*/ 505 h 505"/>
                <a:gd name="T6" fmla="*/ 99 w 377"/>
                <a:gd name="T7" fmla="*/ 84 h 505"/>
                <a:gd name="T8" fmla="*/ 329 w 377"/>
                <a:gd name="T9" fmla="*/ 84 h 505"/>
                <a:gd name="T10" fmla="*/ 68 w 377"/>
                <a:gd name="T11" fmla="*/ 393 h 505"/>
                <a:gd name="T12" fmla="*/ 345 w 377"/>
                <a:gd name="T13" fmla="*/ 105 h 505"/>
              </a:gdLst>
              <a:ahLst/>
              <a:cxnLst>
                <a:cxn ang="0">
                  <a:pos x="T0" y="T1"/>
                </a:cxn>
                <a:cxn ang="0">
                  <a:pos x="T2" y="T3"/>
                </a:cxn>
                <a:cxn ang="0">
                  <a:pos x="T4" y="T5"/>
                </a:cxn>
                <a:cxn ang="0">
                  <a:pos x="T6" y="T7"/>
                </a:cxn>
                <a:cxn ang="0">
                  <a:pos x="T8" y="T9"/>
                </a:cxn>
                <a:cxn ang="0">
                  <a:pos x="T10" y="T11"/>
                </a:cxn>
                <a:cxn ang="0">
                  <a:pos x="T12" y="T13"/>
                </a:cxn>
              </a:cxnLst>
              <a:rect l="0" t="0" r="r" b="b"/>
              <a:pathLst>
                <a:path w="377" h="505">
                  <a:moveTo>
                    <a:pt x="345" y="105"/>
                  </a:moveTo>
                  <a:cubicBezTo>
                    <a:pt x="377" y="194"/>
                    <a:pt x="341" y="258"/>
                    <a:pt x="268" y="291"/>
                  </a:cubicBezTo>
                  <a:cubicBezTo>
                    <a:pt x="171" y="334"/>
                    <a:pt x="97" y="407"/>
                    <a:pt x="44" y="505"/>
                  </a:cubicBezTo>
                  <a:cubicBezTo>
                    <a:pt x="21" y="365"/>
                    <a:pt x="0" y="210"/>
                    <a:pt x="99" y="84"/>
                  </a:cubicBezTo>
                  <a:cubicBezTo>
                    <a:pt x="165" y="0"/>
                    <a:pt x="245" y="1"/>
                    <a:pt x="329" y="84"/>
                  </a:cubicBezTo>
                  <a:cubicBezTo>
                    <a:pt x="199" y="142"/>
                    <a:pt x="114" y="261"/>
                    <a:pt x="68" y="393"/>
                  </a:cubicBezTo>
                  <a:cubicBezTo>
                    <a:pt x="133" y="240"/>
                    <a:pt x="223" y="153"/>
                    <a:pt x="345" y="105"/>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8" name="Freeform 29"/>
            <p:cNvSpPr/>
            <p:nvPr/>
          </p:nvSpPr>
          <p:spPr bwMode="auto">
            <a:xfrm>
              <a:off x="3251218" y="2902356"/>
              <a:ext cx="268524" cy="205868"/>
            </a:xfrm>
            <a:custGeom>
              <a:avLst/>
              <a:gdLst>
                <a:gd name="T0" fmla="*/ 131 w 148"/>
                <a:gd name="T1" fmla="*/ 93 h 114"/>
                <a:gd name="T2" fmla="*/ 52 w 148"/>
                <a:gd name="T3" fmla="*/ 75 h 114"/>
                <a:gd name="T4" fmla="*/ 0 w 148"/>
                <a:gd name="T5" fmla="*/ 10 h 114"/>
                <a:gd name="T6" fmla="*/ 111 w 148"/>
                <a:gd name="T7" fmla="*/ 31 h 114"/>
                <a:gd name="T8" fmla="*/ 137 w 148"/>
                <a:gd name="T9" fmla="*/ 85 h 114"/>
                <a:gd name="T10" fmla="*/ 37 w 148"/>
                <a:gd name="T11" fmla="*/ 19 h 114"/>
                <a:gd name="T12" fmla="*/ 131 w 148"/>
                <a:gd name="T13" fmla="*/ 93 h 114"/>
              </a:gdLst>
              <a:ahLst/>
              <a:cxnLst>
                <a:cxn ang="0">
                  <a:pos x="T0" y="T1"/>
                </a:cxn>
                <a:cxn ang="0">
                  <a:pos x="T2" y="T3"/>
                </a:cxn>
                <a:cxn ang="0">
                  <a:pos x="T4" y="T5"/>
                </a:cxn>
                <a:cxn ang="0">
                  <a:pos x="T6" y="T7"/>
                </a:cxn>
                <a:cxn ang="0">
                  <a:pos x="T8" y="T9"/>
                </a:cxn>
                <a:cxn ang="0">
                  <a:pos x="T10" y="T11"/>
                </a:cxn>
                <a:cxn ang="0">
                  <a:pos x="T12" y="T13"/>
                </a:cxn>
              </a:cxnLst>
              <a:rect l="0" t="0" r="r" b="b"/>
              <a:pathLst>
                <a:path w="148" h="114">
                  <a:moveTo>
                    <a:pt x="131" y="93"/>
                  </a:moveTo>
                  <a:cubicBezTo>
                    <a:pt x="101" y="114"/>
                    <a:pt x="70" y="110"/>
                    <a:pt x="52" y="75"/>
                  </a:cubicBezTo>
                  <a:cubicBezTo>
                    <a:pt x="39" y="51"/>
                    <a:pt x="26" y="27"/>
                    <a:pt x="0" y="10"/>
                  </a:cubicBezTo>
                  <a:cubicBezTo>
                    <a:pt x="43" y="0"/>
                    <a:pt x="80" y="6"/>
                    <a:pt x="111" y="31"/>
                  </a:cubicBezTo>
                  <a:cubicBezTo>
                    <a:pt x="111" y="31"/>
                    <a:pt x="148" y="51"/>
                    <a:pt x="137" y="85"/>
                  </a:cubicBezTo>
                  <a:cubicBezTo>
                    <a:pt x="111" y="58"/>
                    <a:pt x="74" y="33"/>
                    <a:pt x="37" y="19"/>
                  </a:cubicBezTo>
                  <a:cubicBezTo>
                    <a:pt x="79" y="41"/>
                    <a:pt x="108" y="63"/>
                    <a:pt x="131" y="93"/>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29" name="Freeform 30"/>
            <p:cNvSpPr/>
            <p:nvPr/>
          </p:nvSpPr>
          <p:spPr bwMode="auto">
            <a:xfrm>
              <a:off x="3424864" y="2426173"/>
              <a:ext cx="486924" cy="340130"/>
            </a:xfrm>
            <a:custGeom>
              <a:avLst/>
              <a:gdLst>
                <a:gd name="T0" fmla="*/ 221 w 268"/>
                <a:gd name="T1" fmla="*/ 165 h 188"/>
                <a:gd name="T2" fmla="*/ 123 w 268"/>
                <a:gd name="T3" fmla="*/ 142 h 188"/>
                <a:gd name="T4" fmla="*/ 0 w 268"/>
                <a:gd name="T5" fmla="*/ 43 h 188"/>
                <a:gd name="T6" fmla="*/ 213 w 268"/>
                <a:gd name="T7" fmla="*/ 42 h 188"/>
                <a:gd name="T8" fmla="*/ 230 w 268"/>
                <a:gd name="T9" fmla="*/ 157 h 188"/>
                <a:gd name="T10" fmla="*/ 56 w 268"/>
                <a:gd name="T11" fmla="*/ 47 h 188"/>
                <a:gd name="T12" fmla="*/ 221 w 268"/>
                <a:gd name="T13" fmla="*/ 165 h 188"/>
              </a:gdLst>
              <a:ahLst/>
              <a:cxnLst>
                <a:cxn ang="0">
                  <a:pos x="T0" y="T1"/>
                </a:cxn>
                <a:cxn ang="0">
                  <a:pos x="T2" y="T3"/>
                </a:cxn>
                <a:cxn ang="0">
                  <a:pos x="T4" y="T5"/>
                </a:cxn>
                <a:cxn ang="0">
                  <a:pos x="T6" y="T7"/>
                </a:cxn>
                <a:cxn ang="0">
                  <a:pos x="T8" y="T9"/>
                </a:cxn>
                <a:cxn ang="0">
                  <a:pos x="T10" y="T11"/>
                </a:cxn>
                <a:cxn ang="0">
                  <a:pos x="T12" y="T13"/>
                </a:cxn>
              </a:cxnLst>
              <a:rect l="0" t="0" r="r" b="b"/>
              <a:pathLst>
                <a:path w="268" h="188">
                  <a:moveTo>
                    <a:pt x="221" y="165"/>
                  </a:moveTo>
                  <a:cubicBezTo>
                    <a:pt x="181" y="188"/>
                    <a:pt x="144" y="174"/>
                    <a:pt x="123" y="142"/>
                  </a:cubicBezTo>
                  <a:cubicBezTo>
                    <a:pt x="95" y="96"/>
                    <a:pt x="53" y="62"/>
                    <a:pt x="0" y="43"/>
                  </a:cubicBezTo>
                  <a:cubicBezTo>
                    <a:pt x="67" y="20"/>
                    <a:pt x="145" y="0"/>
                    <a:pt x="213" y="42"/>
                  </a:cubicBezTo>
                  <a:cubicBezTo>
                    <a:pt x="261" y="67"/>
                    <a:pt x="268" y="110"/>
                    <a:pt x="230" y="157"/>
                  </a:cubicBezTo>
                  <a:cubicBezTo>
                    <a:pt x="191" y="95"/>
                    <a:pt x="127" y="61"/>
                    <a:pt x="56" y="47"/>
                  </a:cubicBezTo>
                  <a:cubicBezTo>
                    <a:pt x="138" y="70"/>
                    <a:pt x="188" y="108"/>
                    <a:pt x="221" y="165"/>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30" name="Freeform 31"/>
            <p:cNvSpPr/>
            <p:nvPr/>
          </p:nvSpPr>
          <p:spPr bwMode="auto">
            <a:xfrm>
              <a:off x="4230436" y="2324134"/>
              <a:ext cx="676681" cy="463651"/>
            </a:xfrm>
            <a:custGeom>
              <a:avLst/>
              <a:gdLst>
                <a:gd name="T0" fmla="*/ 8 w 374"/>
                <a:gd name="T1" fmla="*/ 178 h 256"/>
                <a:gd name="T2" fmla="*/ 209 w 374"/>
                <a:gd name="T3" fmla="*/ 185 h 256"/>
                <a:gd name="T4" fmla="*/ 374 w 374"/>
                <a:gd name="T5" fmla="*/ 58 h 256"/>
                <a:gd name="T6" fmla="*/ 91 w 374"/>
                <a:gd name="T7" fmla="*/ 41 h 256"/>
                <a:gd name="T8" fmla="*/ 1 w 374"/>
                <a:gd name="T9" fmla="*/ 162 h 256"/>
                <a:gd name="T10" fmla="*/ 284 w 374"/>
                <a:gd name="T11" fmla="*/ 59 h 256"/>
                <a:gd name="T12" fmla="*/ 8 w 374"/>
                <a:gd name="T13" fmla="*/ 178 h 256"/>
              </a:gdLst>
              <a:ahLst/>
              <a:cxnLst>
                <a:cxn ang="0">
                  <a:pos x="T0" y="T1"/>
                </a:cxn>
                <a:cxn ang="0">
                  <a:pos x="T2" y="T3"/>
                </a:cxn>
                <a:cxn ang="0">
                  <a:pos x="T4" y="T5"/>
                </a:cxn>
                <a:cxn ang="0">
                  <a:pos x="T6" y="T7"/>
                </a:cxn>
                <a:cxn ang="0">
                  <a:pos x="T8" y="T9"/>
                </a:cxn>
                <a:cxn ang="0">
                  <a:pos x="T10" y="T11"/>
                </a:cxn>
                <a:cxn ang="0">
                  <a:pos x="T12" y="T13"/>
                </a:cxn>
              </a:cxnLst>
              <a:rect l="0" t="0" r="r" b="b"/>
              <a:pathLst>
                <a:path w="374" h="256">
                  <a:moveTo>
                    <a:pt x="8" y="178"/>
                  </a:moveTo>
                  <a:cubicBezTo>
                    <a:pt x="66" y="246"/>
                    <a:pt x="148" y="256"/>
                    <a:pt x="209" y="185"/>
                  </a:cubicBezTo>
                  <a:cubicBezTo>
                    <a:pt x="255" y="130"/>
                    <a:pt x="302" y="80"/>
                    <a:pt x="374" y="58"/>
                  </a:cubicBezTo>
                  <a:cubicBezTo>
                    <a:pt x="279" y="13"/>
                    <a:pt x="183" y="0"/>
                    <a:pt x="91" y="41"/>
                  </a:cubicBezTo>
                  <a:cubicBezTo>
                    <a:pt x="91" y="41"/>
                    <a:pt x="0" y="74"/>
                    <a:pt x="1" y="162"/>
                  </a:cubicBezTo>
                  <a:cubicBezTo>
                    <a:pt x="85" y="102"/>
                    <a:pt x="182" y="70"/>
                    <a:pt x="284" y="59"/>
                  </a:cubicBezTo>
                  <a:cubicBezTo>
                    <a:pt x="163" y="80"/>
                    <a:pt x="79" y="121"/>
                    <a:pt x="8" y="178"/>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31" name="Freeform 32"/>
            <p:cNvSpPr/>
            <p:nvPr/>
          </p:nvSpPr>
          <p:spPr bwMode="auto">
            <a:xfrm>
              <a:off x="4647543" y="2846861"/>
              <a:ext cx="945205" cy="563900"/>
            </a:xfrm>
            <a:custGeom>
              <a:avLst/>
              <a:gdLst>
                <a:gd name="T0" fmla="*/ 0 w 522"/>
                <a:gd name="T1" fmla="*/ 133 h 312"/>
                <a:gd name="T2" fmla="*/ 246 w 522"/>
                <a:gd name="T3" fmla="*/ 259 h 312"/>
                <a:gd name="T4" fmla="*/ 522 w 522"/>
                <a:gd name="T5" fmla="*/ 201 h 312"/>
                <a:gd name="T6" fmla="*/ 185 w 522"/>
                <a:gd name="T7" fmla="*/ 11 h 312"/>
                <a:gd name="T8" fmla="*/ 3 w 522"/>
                <a:gd name="T9" fmla="*/ 109 h 312"/>
                <a:gd name="T10" fmla="*/ 409 w 522"/>
                <a:gd name="T11" fmla="*/ 147 h 312"/>
                <a:gd name="T12" fmla="*/ 0 w 522"/>
                <a:gd name="T13" fmla="*/ 133 h 312"/>
              </a:gdLst>
              <a:ahLst/>
              <a:cxnLst>
                <a:cxn ang="0">
                  <a:pos x="T0" y="T1"/>
                </a:cxn>
                <a:cxn ang="0">
                  <a:pos x="T2" y="T3"/>
                </a:cxn>
                <a:cxn ang="0">
                  <a:pos x="T4" y="T5"/>
                </a:cxn>
                <a:cxn ang="0">
                  <a:pos x="T6" y="T7"/>
                </a:cxn>
                <a:cxn ang="0">
                  <a:pos x="T8" y="T9"/>
                </a:cxn>
                <a:cxn ang="0">
                  <a:pos x="T10" y="T11"/>
                </a:cxn>
                <a:cxn ang="0">
                  <a:pos x="T12" y="T13"/>
                </a:cxn>
              </a:cxnLst>
              <a:rect l="0" t="0" r="r" b="b"/>
              <a:pathLst>
                <a:path w="522" h="312">
                  <a:moveTo>
                    <a:pt x="0" y="133"/>
                  </a:moveTo>
                  <a:cubicBezTo>
                    <a:pt x="30" y="249"/>
                    <a:pt x="124" y="312"/>
                    <a:pt x="246" y="259"/>
                  </a:cubicBezTo>
                  <a:cubicBezTo>
                    <a:pt x="332" y="221"/>
                    <a:pt x="419" y="188"/>
                    <a:pt x="522" y="201"/>
                  </a:cubicBezTo>
                  <a:cubicBezTo>
                    <a:pt x="431" y="89"/>
                    <a:pt x="321" y="17"/>
                    <a:pt x="185" y="11"/>
                  </a:cubicBezTo>
                  <a:cubicBezTo>
                    <a:pt x="185" y="11"/>
                    <a:pt x="51" y="0"/>
                    <a:pt x="3" y="109"/>
                  </a:cubicBezTo>
                  <a:cubicBezTo>
                    <a:pt x="137" y="85"/>
                    <a:pt x="279" y="104"/>
                    <a:pt x="409" y="147"/>
                  </a:cubicBezTo>
                  <a:cubicBezTo>
                    <a:pt x="249" y="106"/>
                    <a:pt x="124" y="106"/>
                    <a:pt x="0" y="133"/>
                  </a:cubicBezTo>
                  <a:close/>
                </a:path>
              </a:pathLst>
            </a:custGeom>
            <a:solidFill>
              <a:srgbClr val="537285"/>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32" name="Freeform 33"/>
            <p:cNvSpPr/>
            <p:nvPr/>
          </p:nvSpPr>
          <p:spPr bwMode="auto">
            <a:xfrm>
              <a:off x="4663655" y="3435823"/>
              <a:ext cx="164695" cy="243462"/>
            </a:xfrm>
            <a:custGeom>
              <a:avLst/>
              <a:gdLst>
                <a:gd name="T0" fmla="*/ 40 w 91"/>
                <a:gd name="T1" fmla="*/ 134 h 134"/>
                <a:gd name="T2" fmla="*/ 9 w 91"/>
                <a:gd name="T3" fmla="*/ 85 h 134"/>
                <a:gd name="T4" fmla="*/ 0 w 91"/>
                <a:gd name="T5" fmla="*/ 0 h 134"/>
                <a:gd name="T6" fmla="*/ 84 w 91"/>
                <a:gd name="T7" fmla="*/ 82 h 134"/>
                <a:gd name="T8" fmla="*/ 45 w 91"/>
                <a:gd name="T9" fmla="*/ 132 h 134"/>
                <a:gd name="T10" fmla="*/ 21 w 91"/>
                <a:gd name="T11" fmla="*/ 24 h 134"/>
                <a:gd name="T12" fmla="*/ 40 w 91"/>
                <a:gd name="T13" fmla="*/ 134 h 134"/>
              </a:gdLst>
              <a:ahLst/>
              <a:cxnLst>
                <a:cxn ang="0">
                  <a:pos x="T0" y="T1"/>
                </a:cxn>
                <a:cxn ang="0">
                  <a:pos x="T2" y="T3"/>
                </a:cxn>
                <a:cxn ang="0">
                  <a:pos x="T4" y="T5"/>
                </a:cxn>
                <a:cxn ang="0">
                  <a:pos x="T6" y="T7"/>
                </a:cxn>
                <a:cxn ang="0">
                  <a:pos x="T8" y="T9"/>
                </a:cxn>
                <a:cxn ang="0">
                  <a:pos x="T10" y="T11"/>
                </a:cxn>
                <a:cxn ang="0">
                  <a:pos x="T12" y="T13"/>
                </a:cxn>
              </a:cxnLst>
              <a:rect l="0" t="0" r="r" b="b"/>
              <a:pathLst>
                <a:path w="91" h="134">
                  <a:moveTo>
                    <a:pt x="40" y="134"/>
                  </a:moveTo>
                  <a:cubicBezTo>
                    <a:pt x="16" y="126"/>
                    <a:pt x="6" y="107"/>
                    <a:pt x="9" y="85"/>
                  </a:cubicBezTo>
                  <a:cubicBezTo>
                    <a:pt x="18" y="56"/>
                    <a:pt x="13" y="27"/>
                    <a:pt x="0" y="0"/>
                  </a:cubicBezTo>
                  <a:cubicBezTo>
                    <a:pt x="34" y="16"/>
                    <a:pt x="71" y="39"/>
                    <a:pt x="84" y="82"/>
                  </a:cubicBezTo>
                  <a:cubicBezTo>
                    <a:pt x="91" y="109"/>
                    <a:pt x="80" y="127"/>
                    <a:pt x="45" y="132"/>
                  </a:cubicBezTo>
                  <a:cubicBezTo>
                    <a:pt x="54" y="94"/>
                    <a:pt x="42" y="57"/>
                    <a:pt x="21" y="24"/>
                  </a:cubicBezTo>
                  <a:cubicBezTo>
                    <a:pt x="44" y="65"/>
                    <a:pt x="49" y="97"/>
                    <a:pt x="40" y="134"/>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sp>
          <p:nvSpPr>
            <p:cNvPr id="33" name="Freeform 34"/>
            <p:cNvSpPr/>
            <p:nvPr/>
          </p:nvSpPr>
          <p:spPr bwMode="auto">
            <a:xfrm>
              <a:off x="4549084" y="4277198"/>
              <a:ext cx="581802" cy="898660"/>
            </a:xfrm>
            <a:custGeom>
              <a:avLst/>
              <a:gdLst>
                <a:gd name="T0" fmla="*/ 79 w 321"/>
                <a:gd name="T1" fmla="*/ 23 h 496"/>
                <a:gd name="T2" fmla="*/ 81 w 321"/>
                <a:gd name="T3" fmla="*/ 282 h 496"/>
                <a:gd name="T4" fmla="*/ 232 w 321"/>
                <a:gd name="T5" fmla="*/ 496 h 496"/>
                <a:gd name="T6" fmla="*/ 241 w 321"/>
                <a:gd name="T7" fmla="*/ 77 h 496"/>
                <a:gd name="T8" fmla="*/ 98 w 321"/>
                <a:gd name="T9" fmla="*/ 12 h 496"/>
                <a:gd name="T10" fmla="*/ 226 w 321"/>
                <a:gd name="T11" fmla="*/ 397 h 496"/>
                <a:gd name="T12" fmla="*/ 79 w 321"/>
                <a:gd name="T13" fmla="*/ 23 h 496"/>
              </a:gdLst>
              <a:ahLst/>
              <a:cxnLst>
                <a:cxn ang="0">
                  <a:pos x="T0" y="T1"/>
                </a:cxn>
                <a:cxn ang="0">
                  <a:pos x="T2" y="T3"/>
                </a:cxn>
                <a:cxn ang="0">
                  <a:pos x="T4" y="T5"/>
                </a:cxn>
                <a:cxn ang="0">
                  <a:pos x="T6" y="T7"/>
                </a:cxn>
                <a:cxn ang="0">
                  <a:pos x="T8" y="T9"/>
                </a:cxn>
                <a:cxn ang="0">
                  <a:pos x="T10" y="T11"/>
                </a:cxn>
                <a:cxn ang="0">
                  <a:pos x="T12" y="T13"/>
                </a:cxn>
              </a:cxnLst>
              <a:rect l="0" t="0" r="r" b="b"/>
              <a:pathLst>
                <a:path w="321" h="496">
                  <a:moveTo>
                    <a:pt x="79" y="23"/>
                  </a:moveTo>
                  <a:cubicBezTo>
                    <a:pt x="16" y="109"/>
                    <a:pt x="0" y="208"/>
                    <a:pt x="81" y="282"/>
                  </a:cubicBezTo>
                  <a:cubicBezTo>
                    <a:pt x="160" y="356"/>
                    <a:pt x="215" y="413"/>
                    <a:pt x="232" y="496"/>
                  </a:cubicBezTo>
                  <a:cubicBezTo>
                    <a:pt x="294" y="351"/>
                    <a:pt x="321" y="204"/>
                    <a:pt x="241" y="77"/>
                  </a:cubicBezTo>
                  <a:cubicBezTo>
                    <a:pt x="200" y="12"/>
                    <a:pt x="149" y="0"/>
                    <a:pt x="98" y="12"/>
                  </a:cubicBezTo>
                  <a:cubicBezTo>
                    <a:pt x="181" y="124"/>
                    <a:pt x="221" y="261"/>
                    <a:pt x="226" y="397"/>
                  </a:cubicBezTo>
                  <a:cubicBezTo>
                    <a:pt x="208" y="234"/>
                    <a:pt x="157" y="123"/>
                    <a:pt x="79" y="23"/>
                  </a:cubicBezTo>
                  <a:close/>
                </a:path>
              </a:pathLst>
            </a:custGeom>
            <a:solidFill>
              <a:srgbClr val="2272AB"/>
            </a:solidFill>
            <a:ln>
              <a:noFill/>
            </a:ln>
          </p:spPr>
          <p:txBody>
            <a:bodyPr vert="horz" wrap="square" lIns="91440" tIns="45720" rIns="91440" bIns="45720" numCol="1" anchor="ctr" anchorCtr="0" compatLnSpc="1"/>
            <a:lstStyle/>
            <a:p>
              <a:pPr algn="ctr"/>
              <a:endParaRPr lang="bg-BG" sz="1200">
                <a:solidFill>
                  <a:schemeClr val="bg1"/>
                </a:solidFill>
                <a:latin typeface="微软雅黑" panose="020B0503020204020204" pitchFamily="34" charset="-122"/>
                <a:ea typeface="微软雅黑" panose="020B0503020204020204" pitchFamily="34" charset="-122"/>
                <a:sym typeface="Bebas" pitchFamily="2" charset="0"/>
              </a:endParaRPr>
            </a:p>
          </p:txBody>
        </p:sp>
      </p:grpSp>
      <p:pic>
        <p:nvPicPr>
          <p:cNvPr id="35" name="图片 3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765460" y="2896808"/>
            <a:ext cx="288228" cy="288228"/>
          </a:xfrm>
          <a:prstGeom prst="rect">
            <a:avLst/>
          </a:prstGeom>
        </p:spPr>
      </p:pic>
      <p:pic>
        <p:nvPicPr>
          <p:cNvPr id="36" name="图片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8024" y="1724192"/>
            <a:ext cx="288228" cy="288228"/>
          </a:xfrm>
          <a:prstGeom prst="rect">
            <a:avLst/>
          </a:prstGeom>
        </p:spPr>
      </p:pic>
      <p:pic>
        <p:nvPicPr>
          <p:cNvPr id="37" name="图片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3265" y="1796876"/>
            <a:ext cx="294065" cy="238109"/>
          </a:xfrm>
          <a:prstGeom prst="rect">
            <a:avLst/>
          </a:prstGeom>
        </p:spPr>
      </p:pic>
      <p:pic>
        <p:nvPicPr>
          <p:cNvPr id="38" name="图片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4374" y="4039673"/>
            <a:ext cx="276548" cy="276548"/>
          </a:xfrm>
          <a:prstGeom prst="rect">
            <a:avLst/>
          </a:prstGeom>
        </p:spPr>
      </p:pic>
      <p:pic>
        <p:nvPicPr>
          <p:cNvPr id="40" name="图片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19861" y="4107040"/>
            <a:ext cx="265446" cy="265446"/>
          </a:xfrm>
          <a:prstGeom prst="rect">
            <a:avLst/>
          </a:prstGeom>
        </p:spPr>
      </p:pic>
      <p:sp>
        <p:nvSpPr>
          <p:cNvPr id="41" name="TextBox 59"/>
          <p:cNvSpPr txBox="1">
            <a:spLocks noChangeArrowheads="1"/>
          </p:cNvSpPr>
          <p:nvPr/>
        </p:nvSpPr>
        <p:spPr bwMode="auto">
          <a:xfrm>
            <a:off x="355600" y="206375"/>
            <a:ext cx="12105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技术服务</a:t>
            </a:r>
            <a:endParaRPr lang="zh-CN" altLang="en-US" sz="900" b="1" dirty="0">
              <a:solidFill>
                <a:schemeClr val="accent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
        <p:nvSpPr>
          <p:cNvPr id="9" name="TextBox 41"/>
          <p:cNvSpPr txBox="1"/>
          <p:nvPr/>
        </p:nvSpPr>
        <p:spPr>
          <a:xfrm>
            <a:off x="1724025" y="1203960"/>
            <a:ext cx="1277620" cy="1555750"/>
          </a:xfrm>
          <a:prstGeom prst="rect">
            <a:avLst/>
          </a:prstGeom>
          <a:noFill/>
        </p:spPr>
        <p:txBody>
          <a:bodyPr wrap="square" rtlCol="0">
            <a:noAutofit/>
          </a:bodyPr>
          <a:p>
            <a:pPr>
              <a:lnSpc>
                <a:spcPct val="130000"/>
              </a:lnSpc>
            </a:pPr>
            <a:r>
              <a:rPr lang="zh-CN" altLang="en-US" sz="1000" dirty="0" smtClean="0">
                <a:solidFill>
                  <a:srgbClr val="2272AB"/>
                </a:solidFill>
                <a:latin typeface="Bebas" pitchFamily="2" charset="0"/>
                <a:ea typeface="微软雅黑" panose="020B0503020204020204" pitchFamily="34" charset="-122"/>
                <a:sym typeface="Bebas" pitchFamily="2" charset="0"/>
              </a:rPr>
              <a:t>服务电话：</a:t>
            </a:r>
            <a:endParaRPr lang="zh-CN" altLang="en-US" sz="1000" dirty="0">
              <a:latin typeface="微软雅黑" panose="020B0503020204020204" pitchFamily="34" charset="-122"/>
              <a:ea typeface="微软雅黑" panose="020B0503020204020204" pitchFamily="34" charset="-122"/>
              <a:sym typeface="Bebas" pitchFamily="2" charset="0"/>
            </a:endParaRPr>
          </a:p>
          <a:p>
            <a:pPr>
              <a:lnSpc>
                <a:spcPct val="130000"/>
              </a:lnSpc>
            </a:pPr>
            <a:r>
              <a:rPr lang="en-US" altLang="zh-CN" sz="1000" dirty="0" smtClean="0">
                <a:latin typeface="微软雅黑" panose="020B0503020204020204" pitchFamily="34" charset="-122"/>
                <a:ea typeface="微软雅黑" panose="020B0503020204020204" pitchFamily="34" charset="-122"/>
                <a:sym typeface="Bebas" pitchFamily="2" charset="0"/>
              </a:rPr>
              <a:t>0531-89701712</a:t>
            </a:r>
            <a:endParaRPr lang="en-US" altLang="zh-CN" sz="1000" dirty="0">
              <a:latin typeface="微软雅黑" panose="020B0503020204020204" pitchFamily="34" charset="-122"/>
              <a:ea typeface="微软雅黑" panose="020B0503020204020204" pitchFamily="34" charset="-122"/>
              <a:sym typeface="Bebas" pitchFamily="2" charset="0"/>
            </a:endParaRPr>
          </a:p>
          <a:p>
            <a:pPr>
              <a:lnSpc>
                <a:spcPct val="130000"/>
              </a:lnSpc>
            </a:pPr>
            <a:r>
              <a:rPr lang="en-US" altLang="zh-CN" sz="1000" dirty="0" smtClean="0">
                <a:latin typeface="微软雅黑" panose="020B0503020204020204" pitchFamily="34" charset="-122"/>
                <a:ea typeface="微软雅黑" panose="020B0503020204020204" pitchFamily="34" charset="-122"/>
                <a:sym typeface="Bebas" pitchFamily="2" charset="0"/>
              </a:rPr>
              <a:t>0531</a:t>
            </a:r>
            <a:r>
              <a:rPr lang="en-US" altLang="zh-CN" sz="1000" dirty="0">
                <a:latin typeface="微软雅黑" panose="020B0503020204020204" pitchFamily="34" charset="-122"/>
                <a:ea typeface="微软雅黑" panose="020B0503020204020204" pitchFamily="34" charset="-122"/>
                <a:sym typeface="Bebas" pitchFamily="2" charset="0"/>
              </a:rPr>
              <a:t>-</a:t>
            </a:r>
            <a:r>
              <a:rPr lang="en-US" altLang="zh-CN" sz="1000" dirty="0" smtClean="0">
                <a:latin typeface="微软雅黑" panose="020B0503020204020204" pitchFamily="34" charset="-122"/>
                <a:ea typeface="微软雅黑" panose="020B0503020204020204" pitchFamily="34" charset="-122"/>
                <a:sym typeface="Bebas" pitchFamily="2" charset="0"/>
              </a:rPr>
              <a:t>89701713</a:t>
            </a:r>
            <a:endParaRPr lang="en-US" altLang="zh-CN" sz="1000" dirty="0" smtClean="0">
              <a:latin typeface="微软雅黑" panose="020B0503020204020204" pitchFamily="34" charset="-122"/>
              <a:ea typeface="微软雅黑" panose="020B0503020204020204" pitchFamily="34" charset="-122"/>
              <a:sym typeface="Bebas" pitchFamily="2" charset="0"/>
            </a:endParaRPr>
          </a:p>
          <a:p>
            <a:pPr>
              <a:lnSpc>
                <a:spcPct val="130000"/>
              </a:lnSpc>
            </a:pPr>
            <a:r>
              <a:rPr lang="en-US" altLang="zh-CN" sz="1000" dirty="0" smtClean="0">
                <a:latin typeface="微软雅黑" panose="020B0503020204020204" pitchFamily="34" charset="-122"/>
                <a:ea typeface="微软雅黑" panose="020B0503020204020204" pitchFamily="34" charset="-122"/>
                <a:sym typeface="Bebas" pitchFamily="2" charset="0"/>
              </a:rPr>
              <a:t>0531-89701716</a:t>
            </a:r>
            <a:endParaRPr lang="en-US" altLang="zh-CN" sz="1000" dirty="0" smtClean="0">
              <a:latin typeface="微软雅黑" panose="020B0503020204020204" pitchFamily="34" charset="-122"/>
              <a:ea typeface="微软雅黑" panose="020B0503020204020204" pitchFamily="34" charset="-122"/>
              <a:sym typeface="Bebas" pitchFamily="2" charset="0"/>
            </a:endParaRPr>
          </a:p>
          <a:p>
            <a:pPr>
              <a:lnSpc>
                <a:spcPct val="130000"/>
              </a:lnSpc>
            </a:pPr>
            <a:r>
              <a:rPr lang="en-US" altLang="zh-CN" sz="1000" dirty="0" smtClean="0">
                <a:latin typeface="微软雅黑" panose="020B0503020204020204" pitchFamily="34" charset="-122"/>
                <a:ea typeface="微软雅黑" panose="020B0503020204020204" pitchFamily="34" charset="-122"/>
                <a:sym typeface="Bebas" pitchFamily="2" charset="0"/>
              </a:rPr>
              <a:t>0531-89701737</a:t>
            </a:r>
            <a:endParaRPr lang="en-US" altLang="zh-CN" sz="1000" dirty="0" smtClean="0">
              <a:latin typeface="微软雅黑" panose="020B0503020204020204" pitchFamily="34" charset="-122"/>
              <a:ea typeface="微软雅黑" panose="020B0503020204020204" pitchFamily="34" charset="-122"/>
              <a:sym typeface="Bebas" pitchFamily="2" charset="0"/>
            </a:endParaRPr>
          </a:p>
          <a:p>
            <a:pPr>
              <a:lnSpc>
                <a:spcPct val="130000"/>
              </a:lnSpc>
            </a:pPr>
            <a:r>
              <a:rPr lang="en-US" altLang="zh-CN" sz="1000" dirty="0" smtClean="0">
                <a:latin typeface="微软雅黑" panose="020B0503020204020204" pitchFamily="34" charset="-122"/>
                <a:ea typeface="微软雅黑" panose="020B0503020204020204" pitchFamily="34" charset="-122"/>
                <a:sym typeface="Bebas" pitchFamily="2" charset="0"/>
              </a:rPr>
              <a:t>0531-89701738</a:t>
            </a:r>
            <a:endParaRPr lang="en-US" altLang="zh-CN" sz="1000" dirty="0" smtClean="0">
              <a:latin typeface="微软雅黑" panose="020B0503020204020204" pitchFamily="34" charset="-122"/>
              <a:ea typeface="微软雅黑" panose="020B0503020204020204" pitchFamily="34" charset="-122"/>
              <a:sym typeface="Bebas" pitchFamily="2" charset="0"/>
            </a:endParaRPr>
          </a:p>
          <a:p>
            <a:pPr>
              <a:lnSpc>
                <a:spcPct val="130000"/>
              </a:lnSpc>
            </a:pPr>
            <a:endParaRPr lang="en-US" altLang="zh-CN" sz="1000" dirty="0" smtClean="0">
              <a:latin typeface="微软雅黑" panose="020B0503020204020204" pitchFamily="34" charset="-122"/>
              <a:ea typeface="微软雅黑" panose="020B0503020204020204" pitchFamily="34" charset="-122"/>
              <a:sym typeface="Bebas" pitchFamily="2" charset="0"/>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267710" y="2735898"/>
            <a:ext cx="260858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400" b="1" dirty="0">
                <a:solidFill>
                  <a:schemeClr val="accent1"/>
                </a:solidFill>
                <a:latin typeface="微软雅黑" panose="020B0503020204020204" pitchFamily="34" charset="-122"/>
                <a:ea typeface="微软雅黑" panose="020B0503020204020204" pitchFamily="34" charset="-122"/>
              </a:rPr>
              <a:t>THANKS</a:t>
            </a:r>
            <a:endParaRPr lang="en-US" altLang="zh-CN" sz="6000" b="1" dirty="0">
              <a:solidFill>
                <a:schemeClr val="accent1"/>
              </a:solidFill>
              <a:latin typeface="微软雅黑" panose="020B0503020204020204" pitchFamily="34" charset="-122"/>
              <a:ea typeface="微软雅黑" panose="020B0503020204020204" pitchFamily="34" charset="-122"/>
            </a:endParaRPr>
          </a:p>
        </p:txBody>
      </p:sp>
      <p:sp>
        <p:nvSpPr>
          <p:cNvPr id="4" name="空心弧 3"/>
          <p:cNvSpPr/>
          <p:nvPr/>
        </p:nvSpPr>
        <p:spPr bwMode="auto">
          <a:xfrm rot="7086271">
            <a:off x="5100955" y="2437130"/>
            <a:ext cx="1353185" cy="1365250"/>
          </a:xfrm>
          <a:prstGeom prst="blockArc">
            <a:avLst>
              <a:gd name="adj1" fmla="val 5502533"/>
              <a:gd name="adj2" fmla="val 1980318"/>
              <a:gd name="adj3" fmla="val 1053"/>
            </a:avLst>
          </a:prstGeom>
          <a:solidFill>
            <a:schemeClr val="accent2"/>
          </a:solid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noProof="1">
              <a:solidFill>
                <a:schemeClr val="tx1"/>
              </a:solidFill>
            </a:endParaRPr>
          </a:p>
        </p:txBody>
      </p:sp>
      <p:cxnSp>
        <p:nvCxnSpPr>
          <p:cNvPr id="6" name="直接连接符 5"/>
          <p:cNvCxnSpPr/>
          <p:nvPr/>
        </p:nvCxnSpPr>
        <p:spPr>
          <a:xfrm>
            <a:off x="1331640" y="3863975"/>
            <a:ext cx="6696744" cy="0"/>
          </a:xfrm>
          <a:prstGeom prst="line">
            <a:avLst/>
          </a:prstGeom>
          <a:ln w="3175" cmpd="sng">
            <a:solidFill>
              <a:schemeClr val="bg1">
                <a:lumMod val="75000"/>
              </a:schemeClr>
            </a:solidFill>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1619250" y="3941763"/>
            <a:ext cx="5905500" cy="27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200" dirty="0">
                <a:solidFill>
                  <a:schemeClr val="accent1"/>
                </a:solidFill>
                <a:latin typeface="Impact" panose="020B0806030902050204" pitchFamily="34" charset="0"/>
              </a:rPr>
              <a:t>COMPANY</a:t>
            </a:r>
            <a:r>
              <a:rPr lang="zh-CN" altLang="en-US" sz="1200" dirty="0" smtClean="0">
                <a:solidFill>
                  <a:schemeClr val="accent1"/>
                </a:solidFill>
                <a:latin typeface="Impact" panose="020B0806030902050204" pitchFamily="34" charset="0"/>
              </a:rPr>
              <a:t>：</a:t>
            </a:r>
            <a:r>
              <a:rPr lang="zh-CN" altLang="en-US" sz="1200" b="1" dirty="0" smtClean="0">
                <a:latin typeface="微软雅黑" panose="020B0503020204020204" pitchFamily="34" charset="-122"/>
                <a:ea typeface="微软雅黑" panose="020B0503020204020204" pitchFamily="34" charset="-122"/>
              </a:rPr>
              <a:t>山东国子软件股份有限公司</a:t>
            </a:r>
            <a:endParaRPr lang="zh-CN" altLang="en-US" sz="1200" dirty="0">
              <a:latin typeface="Impact" panose="020B0806030902050204" pitchFamily="34" charset="0"/>
              <a:ea typeface="微软雅黑" panose="020B0503020204020204" pitchFamily="34" charset="-122"/>
            </a:endParaRPr>
          </a:p>
        </p:txBody>
      </p:sp>
      <p:sp>
        <p:nvSpPr>
          <p:cNvPr id="2" name="文本框 1"/>
          <p:cNvSpPr txBox="1"/>
          <p:nvPr/>
        </p:nvSpPr>
        <p:spPr>
          <a:xfrm>
            <a:off x="2592705" y="982980"/>
            <a:ext cx="4175125" cy="583565"/>
          </a:xfrm>
          <a:prstGeom prst="rect">
            <a:avLst/>
          </a:prstGeom>
          <a:noFill/>
        </p:spPr>
        <p:txBody>
          <a:bodyPr wrap="square" rtlCol="0" anchor="t">
            <a:spAutoFit/>
          </a:bodyPr>
          <a:p>
            <a:r>
              <a:rPr lang="zh-CN" altLang="en-US" sz="3200" b="1" dirty="0">
                <a:solidFill>
                  <a:schemeClr val="accent1"/>
                </a:solidFill>
                <a:latin typeface="微软雅黑" panose="020B0503020204020204" pitchFamily="34" charset="-122"/>
                <a:ea typeface="微软雅黑" panose="020B0503020204020204" pitchFamily="34" charset="-122"/>
                <a:sym typeface="+mn-ea"/>
              </a:rPr>
              <a:t>因为专注 我们更专业</a:t>
            </a:r>
            <a:endParaRPr lang="zh-CN" altLang="en-US" sz="3200" b="1" dirty="0">
              <a:solidFill>
                <a:schemeClr val="accent1"/>
              </a:solidFill>
              <a:latin typeface="微软雅黑" panose="020B0503020204020204" pitchFamily="34" charset="-122"/>
              <a:ea typeface="微软雅黑" panose="020B0503020204020204" pitchFamily="34" charset="-122"/>
              <a:sym typeface="+mn-ea"/>
            </a:endParaRPr>
          </a:p>
        </p:txBody>
      </p:sp>
      <p:sp>
        <p:nvSpPr>
          <p:cNvPr id="8" name="文本框 7"/>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8"/>
          <p:cNvSpPr>
            <a:spLocks noChangeArrowheads="1"/>
          </p:cNvSpPr>
          <p:nvPr/>
        </p:nvSpPr>
        <p:spPr bwMode="auto">
          <a:xfrm>
            <a:off x="0" y="1958975"/>
            <a:ext cx="3629025" cy="1284288"/>
          </a:xfrm>
          <a:custGeom>
            <a:avLst/>
            <a:gdLst>
              <a:gd name="T0" fmla="*/ 1089668 w 4310745"/>
              <a:gd name="T1" fmla="*/ 0 h 1283968"/>
              <a:gd name="T2" fmla="*/ 3526973 w 4310745"/>
              <a:gd name="T3" fmla="*/ 0 h 1283968"/>
              <a:gd name="T4" fmla="*/ 4310745 w 4310745"/>
              <a:gd name="T5" fmla="*/ 1269454 h 1283968"/>
              <a:gd name="T6" fmla="*/ 1089668 w 4310745"/>
              <a:gd name="T7" fmla="*/ 1283968 h 1283968"/>
              <a:gd name="T8" fmla="*/ 0 w 4310745"/>
              <a:gd name="T9" fmla="*/ 0 h 1283968"/>
              <a:gd name="T10" fmla="*/ 1089667 w 4310745"/>
              <a:gd name="T11" fmla="*/ 0 h 1283968"/>
              <a:gd name="T12" fmla="*/ 1089667 w 4310745"/>
              <a:gd name="T13" fmla="*/ 1283968 h 1283968"/>
              <a:gd name="T14" fmla="*/ 0 w 4310745"/>
              <a:gd name="T15" fmla="*/ 1283968 h 12839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0745" h="1283968">
                <a:moveTo>
                  <a:pt x="1089668" y="0"/>
                </a:moveTo>
                <a:lnTo>
                  <a:pt x="3526973" y="0"/>
                </a:lnTo>
                <a:lnTo>
                  <a:pt x="4310745" y="1269454"/>
                </a:lnTo>
                <a:lnTo>
                  <a:pt x="1089668" y="1283968"/>
                </a:lnTo>
                <a:close/>
                <a:moveTo>
                  <a:pt x="0" y="0"/>
                </a:moveTo>
                <a:lnTo>
                  <a:pt x="1089667" y="0"/>
                </a:lnTo>
                <a:lnTo>
                  <a:pt x="1089667" y="1283968"/>
                </a:lnTo>
                <a:lnTo>
                  <a:pt x="0" y="128396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endParaRPr lang="zh-CN" altLang="en-US">
              <a:latin typeface="Arial" panose="020B0604020202020204" pitchFamily="34" charset="0"/>
            </a:endParaRPr>
          </a:p>
        </p:txBody>
      </p:sp>
      <p:sp>
        <p:nvSpPr>
          <p:cNvPr id="5" name="TextBox 4"/>
          <p:cNvSpPr txBox="1"/>
          <p:nvPr/>
        </p:nvSpPr>
        <p:spPr bwMode="auto">
          <a:xfrm>
            <a:off x="1147763" y="2101850"/>
            <a:ext cx="1171575" cy="706438"/>
          </a:xfrm>
          <a:prstGeom prst="rect">
            <a:avLst/>
          </a:prstGeom>
          <a:noFill/>
        </p:spPr>
        <p:txBody>
          <a:bodyPr wrap="none">
            <a:spAutoFit/>
          </a:bodyPr>
          <a:lstStyle/>
          <a:p>
            <a:pPr fontAlgn="auto">
              <a:spcBef>
                <a:spcPts val="0"/>
              </a:spcBef>
              <a:spcAft>
                <a:spcPts val="0"/>
              </a:spcAft>
              <a:defRPr/>
            </a:pPr>
            <a:r>
              <a:rPr lang="zh-CN" altLang="en-US" sz="4000" kern="0" spc="-150" noProof="1">
                <a:ln w="1905">
                  <a:noFill/>
                </a:ln>
                <a:solidFill>
                  <a:schemeClr val="bg1"/>
                </a:solidFill>
                <a:latin typeface="方正大黑简体" panose="02010601030101010101" pitchFamily="65" charset="-122"/>
                <a:ea typeface="方正大黑简体" panose="02010601030101010101" pitchFamily="65" charset="-122"/>
              </a:rPr>
              <a:t>目录</a:t>
            </a:r>
            <a:endParaRPr lang="zh-CN" altLang="en-US" sz="4000" kern="0" spc="-150" noProof="1">
              <a:ln w="1905">
                <a:noFill/>
              </a:ln>
              <a:solidFill>
                <a:schemeClr val="bg1"/>
              </a:solidFill>
              <a:latin typeface="方正大黑简体" panose="02010601030101010101" pitchFamily="65" charset="-122"/>
              <a:ea typeface="方正大黑简体" panose="02010601030101010101" pitchFamily="65" charset="-122"/>
            </a:endParaRPr>
          </a:p>
        </p:txBody>
      </p:sp>
      <p:sp>
        <p:nvSpPr>
          <p:cNvPr id="6" name="TextBox 5"/>
          <p:cNvSpPr txBox="1">
            <a:spLocks noChangeArrowheads="1"/>
          </p:cNvSpPr>
          <p:nvPr/>
        </p:nvSpPr>
        <p:spPr bwMode="auto">
          <a:xfrm>
            <a:off x="969963" y="2674938"/>
            <a:ext cx="162083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chemeClr val="bg1"/>
                </a:solidFill>
                <a:latin typeface="微软雅黑" panose="020B0503020204020204" pitchFamily="34" charset="-122"/>
                <a:ea typeface="微软雅黑" panose="020B0503020204020204" pitchFamily="34" charset="-122"/>
              </a:rPr>
              <a:t>CONTENTS</a:t>
            </a:r>
            <a:endParaRPr lang="zh-CN" altLang="en-US" sz="2000" b="1">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bwMode="auto">
          <a:xfrm>
            <a:off x="4645134" y="1159815"/>
            <a:ext cx="1429234" cy="460375"/>
          </a:xfrm>
          <a:prstGeom prst="rect">
            <a:avLst/>
          </a:prstGeom>
          <a:noFill/>
        </p:spPr>
        <p:txBody>
          <a:bodyPr wrap="square">
            <a:spAutoFit/>
          </a:bodyPr>
          <a:lstStyle/>
          <a:p>
            <a:pPr fontAlgn="auto">
              <a:spcBef>
                <a:spcPts val="0"/>
              </a:spcBef>
              <a:spcAft>
                <a:spcPts val="0"/>
              </a:spcAft>
              <a:defRPr/>
            </a:pPr>
            <a:r>
              <a:rPr lang="zh-CN" altLang="en-US" sz="2400" b="1" kern="0" dirty="0">
                <a:latin typeface="微软雅黑" panose="020B0503020204020204" pitchFamily="34" charset="-122"/>
                <a:ea typeface="微软雅黑" panose="020B0503020204020204" pitchFamily="34" charset="-122"/>
              </a:rPr>
              <a:t>资产建账</a:t>
            </a:r>
            <a:endParaRPr lang="zh-CN" altLang="en-US" sz="2400" b="1" kern="0" dirty="0">
              <a:latin typeface="微软雅黑" panose="020B0503020204020204" pitchFamily="34" charset="-122"/>
              <a:ea typeface="微软雅黑" panose="020B0503020204020204" pitchFamily="34" charset="-122"/>
            </a:endParaRPr>
          </a:p>
        </p:txBody>
      </p:sp>
      <p:sp>
        <p:nvSpPr>
          <p:cNvPr id="16" name="TextBox 15"/>
          <p:cNvSpPr txBox="1">
            <a:spLocks noChangeArrowheads="1"/>
          </p:cNvSpPr>
          <p:nvPr/>
        </p:nvSpPr>
        <p:spPr bwMode="auto">
          <a:xfrm>
            <a:off x="3798469" y="1054629"/>
            <a:ext cx="909453" cy="71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r>
              <a:rPr lang="en-US" altLang="zh-CN" sz="4000">
                <a:solidFill>
                  <a:schemeClr val="accent1"/>
                </a:solidFill>
                <a:latin typeface="Impact" panose="020B0806030902050204" pitchFamily="34" charset="0"/>
              </a:rPr>
              <a:t>02</a:t>
            </a:r>
            <a:endParaRPr lang="zh-CN" altLang="en-US" sz="4000">
              <a:solidFill>
                <a:schemeClr val="accent1"/>
              </a:solidFill>
              <a:latin typeface="Impact" panose="020B0806030902050204" pitchFamily="34" charset="0"/>
            </a:endParaRPr>
          </a:p>
        </p:txBody>
      </p:sp>
      <p:sp>
        <p:nvSpPr>
          <p:cNvPr id="20" name="矩形 34"/>
          <p:cNvSpPr>
            <a:spLocks noChangeArrowheads="1"/>
          </p:cNvSpPr>
          <p:nvPr/>
        </p:nvSpPr>
        <p:spPr bwMode="auto">
          <a:xfrm>
            <a:off x="6986588" y="1954213"/>
            <a:ext cx="2171700" cy="1289050"/>
          </a:xfrm>
          <a:custGeom>
            <a:avLst/>
            <a:gdLst>
              <a:gd name="T0" fmla="*/ 0 w 1843227"/>
              <a:gd name="T1" fmla="*/ 3587 h 1287555"/>
              <a:gd name="T2" fmla="*/ 1843227 w 1843227"/>
              <a:gd name="T3" fmla="*/ 0 h 1287555"/>
              <a:gd name="T4" fmla="*/ 1833140 w 1843227"/>
              <a:gd name="T5" fmla="*/ 1287555 h 1287555"/>
              <a:gd name="T6" fmla="*/ 551543 w 1843227"/>
              <a:gd name="T7" fmla="*/ 1287555 h 1287555"/>
              <a:gd name="T8" fmla="*/ 0 w 1843227"/>
              <a:gd name="T9" fmla="*/ 3587 h 1287555"/>
            </a:gdLst>
            <a:ahLst/>
            <a:cxnLst>
              <a:cxn ang="0">
                <a:pos x="T0" y="T1"/>
              </a:cxn>
              <a:cxn ang="0">
                <a:pos x="T2" y="T3"/>
              </a:cxn>
              <a:cxn ang="0">
                <a:pos x="T4" y="T5"/>
              </a:cxn>
              <a:cxn ang="0">
                <a:pos x="T6" y="T7"/>
              </a:cxn>
              <a:cxn ang="0">
                <a:pos x="T8" y="T9"/>
              </a:cxn>
            </a:cxnLst>
            <a:rect l="0" t="0" r="r" b="b"/>
            <a:pathLst>
              <a:path w="1843227" h="1287555">
                <a:moveTo>
                  <a:pt x="0" y="3587"/>
                </a:moveTo>
                <a:lnTo>
                  <a:pt x="1843227" y="0"/>
                </a:lnTo>
                <a:cubicBezTo>
                  <a:pt x="1839865" y="429185"/>
                  <a:pt x="1836502" y="858370"/>
                  <a:pt x="1833140" y="1287555"/>
                </a:cubicBezTo>
                <a:lnTo>
                  <a:pt x="551543" y="1287555"/>
                </a:lnTo>
                <a:lnTo>
                  <a:pt x="0" y="3587"/>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endParaRPr lang="zh-CN" altLang="en-US">
              <a:latin typeface="Arial" panose="020B0604020202020204" pitchFamily="34" charset="0"/>
            </a:endParaRPr>
          </a:p>
        </p:txBody>
      </p:sp>
      <p:sp>
        <p:nvSpPr>
          <p:cNvPr id="18" name="TextBox 17"/>
          <p:cNvSpPr txBox="1">
            <a:spLocks noChangeArrowheads="1"/>
          </p:cNvSpPr>
          <p:nvPr/>
        </p:nvSpPr>
        <p:spPr bwMode="auto">
          <a:xfrm>
            <a:off x="4218812" y="1727152"/>
            <a:ext cx="738567"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000">
                <a:solidFill>
                  <a:schemeClr val="accent1"/>
                </a:solidFill>
                <a:latin typeface="Impact" panose="020B0806030902050204" pitchFamily="34" charset="0"/>
              </a:rPr>
              <a:t>03</a:t>
            </a:r>
            <a:endParaRPr lang="en-US" sz="4000">
              <a:solidFill>
                <a:schemeClr val="accent1"/>
              </a:solidFill>
              <a:latin typeface="Impact" panose="020B0806030902050204" pitchFamily="34" charset="0"/>
            </a:endParaRPr>
          </a:p>
        </p:txBody>
      </p:sp>
      <p:sp>
        <p:nvSpPr>
          <p:cNvPr id="3" name="TextBox 18"/>
          <p:cNvSpPr txBox="1">
            <a:spLocks noChangeArrowheads="1"/>
          </p:cNvSpPr>
          <p:nvPr/>
        </p:nvSpPr>
        <p:spPr bwMode="auto">
          <a:xfrm>
            <a:off x="4542137" y="2466042"/>
            <a:ext cx="809770"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000">
                <a:solidFill>
                  <a:schemeClr val="accent1"/>
                </a:solidFill>
                <a:latin typeface="Impact" panose="020B0806030902050204" pitchFamily="34" charset="0"/>
              </a:rPr>
              <a:t>04</a:t>
            </a:r>
            <a:endParaRPr lang="en-US" altLang="zh-CN" sz="4000">
              <a:solidFill>
                <a:schemeClr val="accent1"/>
              </a:solidFill>
              <a:latin typeface="Impact" panose="020B0806030902050204" pitchFamily="34" charset="0"/>
            </a:endParaRPr>
          </a:p>
        </p:txBody>
      </p:sp>
      <p:sp>
        <p:nvSpPr>
          <p:cNvPr id="11" name="TextBox 17"/>
          <p:cNvSpPr txBox="1">
            <a:spLocks noChangeArrowheads="1"/>
          </p:cNvSpPr>
          <p:nvPr/>
        </p:nvSpPr>
        <p:spPr bwMode="auto">
          <a:xfrm>
            <a:off x="5327227" y="3832435"/>
            <a:ext cx="744393"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4000">
                <a:solidFill>
                  <a:schemeClr val="accent1"/>
                </a:solidFill>
                <a:latin typeface="Impact" panose="020B0806030902050204" pitchFamily="34" charset="0"/>
              </a:rPr>
              <a:t>06</a:t>
            </a:r>
            <a:endParaRPr lang="en-US" sz="4000">
              <a:solidFill>
                <a:schemeClr val="accent1"/>
              </a:solidFill>
              <a:latin typeface="Impact" panose="020B0806030902050204" pitchFamily="34" charset="0"/>
            </a:endParaRPr>
          </a:p>
        </p:txBody>
      </p:sp>
      <p:sp>
        <p:nvSpPr>
          <p:cNvPr id="13" name="TextBox 17"/>
          <p:cNvSpPr txBox="1">
            <a:spLocks noChangeArrowheads="1"/>
          </p:cNvSpPr>
          <p:nvPr/>
        </p:nvSpPr>
        <p:spPr bwMode="auto">
          <a:xfrm>
            <a:off x="4909155" y="3126285"/>
            <a:ext cx="862848"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000">
                <a:solidFill>
                  <a:schemeClr val="accent1"/>
                </a:solidFill>
                <a:latin typeface="Impact" panose="020B0806030902050204" pitchFamily="34" charset="0"/>
              </a:rPr>
              <a:t>05</a:t>
            </a:r>
            <a:endParaRPr lang="en-US" sz="4000">
              <a:solidFill>
                <a:schemeClr val="accent1"/>
              </a:solidFill>
              <a:latin typeface="Impact" panose="020B0806030902050204" pitchFamily="34" charset="0"/>
            </a:endParaRPr>
          </a:p>
        </p:txBody>
      </p:sp>
      <p:sp>
        <p:nvSpPr>
          <p:cNvPr id="14" name="TextBox 11"/>
          <p:cNvSpPr txBox="1"/>
          <p:nvPr/>
        </p:nvSpPr>
        <p:spPr bwMode="auto">
          <a:xfrm>
            <a:off x="4957702" y="1843341"/>
            <a:ext cx="1429234" cy="460375"/>
          </a:xfrm>
          <a:prstGeom prst="rect">
            <a:avLst/>
          </a:prstGeom>
          <a:noFill/>
        </p:spPr>
        <p:txBody>
          <a:bodyPr wrap="square">
            <a:spAutoFit/>
          </a:bodyPr>
          <a:p>
            <a:pPr algn="l"/>
            <a:r>
              <a:rPr lang="zh-CN" altLang="en-US" sz="2400" b="1" kern="0" dirty="0">
                <a:latin typeface="微软雅黑" panose="020B0503020204020204" pitchFamily="34" charset="-122"/>
                <a:ea typeface="微软雅黑" panose="020B0503020204020204" pitchFamily="34" charset="-122"/>
                <a:sym typeface="+mn-ea"/>
              </a:rPr>
              <a:t>资产变动</a:t>
            </a:r>
            <a:endParaRPr lang="zh-CN" altLang="en-US" sz="2000" b="1" dirty="0">
              <a:latin typeface="微软雅黑" panose="020B0503020204020204" pitchFamily="34" charset="-122"/>
              <a:ea typeface="微软雅黑" panose="020B0503020204020204" pitchFamily="34" charset="-122"/>
            </a:endParaRPr>
          </a:p>
        </p:txBody>
      </p:sp>
      <p:sp>
        <p:nvSpPr>
          <p:cNvPr id="21" name="TextBox 11"/>
          <p:cNvSpPr txBox="1"/>
          <p:nvPr/>
        </p:nvSpPr>
        <p:spPr bwMode="auto">
          <a:xfrm>
            <a:off x="5306596" y="2557958"/>
            <a:ext cx="1429234" cy="460375"/>
          </a:xfrm>
          <a:prstGeom prst="rect">
            <a:avLst/>
          </a:prstGeom>
          <a:noFill/>
        </p:spPr>
        <p:txBody>
          <a:bodyPr wrap="square">
            <a:spAutoFit/>
          </a:bodyPr>
          <a:p>
            <a:pPr algn="l"/>
            <a:r>
              <a:rPr lang="zh-CN" altLang="en-US" sz="2400" b="1" kern="0" dirty="0">
                <a:latin typeface="微软雅黑" panose="020B0503020204020204" pitchFamily="34" charset="-122"/>
                <a:ea typeface="微软雅黑" panose="020B0503020204020204" pitchFamily="34" charset="-122"/>
                <a:sym typeface="+mn-ea"/>
              </a:rPr>
              <a:t>资产处置</a:t>
            </a:r>
            <a:endParaRPr lang="zh-CN" altLang="en-US" sz="2000" b="1" dirty="0">
              <a:latin typeface="微软雅黑" panose="020B0503020204020204" pitchFamily="34" charset="-122"/>
              <a:ea typeface="微软雅黑" panose="020B0503020204020204" pitchFamily="34" charset="-122"/>
            </a:endParaRPr>
          </a:p>
        </p:txBody>
      </p:sp>
      <p:sp>
        <p:nvSpPr>
          <p:cNvPr id="24" name="TextBox 11"/>
          <p:cNvSpPr txBox="1"/>
          <p:nvPr/>
        </p:nvSpPr>
        <p:spPr bwMode="auto">
          <a:xfrm>
            <a:off x="6088531" y="3914047"/>
            <a:ext cx="1429234" cy="460375"/>
          </a:xfrm>
          <a:prstGeom prst="rect">
            <a:avLst/>
          </a:prstGeom>
          <a:noFill/>
        </p:spPr>
        <p:txBody>
          <a:bodyPr wrap="square">
            <a:spAutoFit/>
          </a:bodyPr>
          <a:p>
            <a:pPr algn="l"/>
            <a:r>
              <a:rPr lang="zh-CN" altLang="en-US" sz="2400" b="1" kern="0" dirty="0">
                <a:latin typeface="微软雅黑" panose="020B0503020204020204" pitchFamily="34" charset="-122"/>
                <a:ea typeface="微软雅黑" panose="020B0503020204020204" pitchFamily="34" charset="-122"/>
                <a:sym typeface="+mn-ea"/>
              </a:rPr>
              <a:t>技术支持</a:t>
            </a:r>
            <a:endParaRPr lang="zh-CN" altLang="en-US" sz="2000" b="1" dirty="0">
              <a:latin typeface="微软雅黑" panose="020B0503020204020204" pitchFamily="34" charset="-122"/>
              <a:ea typeface="微软雅黑" panose="020B0503020204020204" pitchFamily="34" charset="-122"/>
            </a:endParaRPr>
          </a:p>
        </p:txBody>
      </p:sp>
      <p:sp>
        <p:nvSpPr>
          <p:cNvPr id="25" name="TextBox 11"/>
          <p:cNvSpPr txBox="1"/>
          <p:nvPr/>
        </p:nvSpPr>
        <p:spPr bwMode="auto">
          <a:xfrm>
            <a:off x="5720866" y="3225969"/>
            <a:ext cx="1429234" cy="460375"/>
          </a:xfrm>
          <a:prstGeom prst="rect">
            <a:avLst/>
          </a:prstGeom>
          <a:noFill/>
        </p:spPr>
        <p:txBody>
          <a:bodyPr wrap="square">
            <a:spAutoFit/>
          </a:bodyPr>
          <a:p>
            <a:pPr algn="l"/>
            <a:r>
              <a:rPr lang="zh-CN" altLang="en-US" sz="2400" b="1" kern="0" dirty="0">
                <a:latin typeface="微软雅黑" panose="020B0503020204020204" pitchFamily="34" charset="-122"/>
                <a:ea typeface="微软雅黑" panose="020B0503020204020204" pitchFamily="34" charset="-122"/>
                <a:sym typeface="+mn-ea"/>
              </a:rPr>
              <a:t>资产查询</a:t>
            </a:r>
            <a:endParaRPr lang="zh-CN" altLang="en-US" sz="2000" b="1" dirty="0">
              <a:latin typeface="微软雅黑" panose="020B0503020204020204" pitchFamily="34" charset="-122"/>
              <a:ea typeface="微软雅黑" panose="020B0503020204020204" pitchFamily="34" charset="-122"/>
            </a:endParaRPr>
          </a:p>
        </p:txBody>
      </p:sp>
      <p:sp>
        <p:nvSpPr>
          <p:cNvPr id="2" name="TextBox 7"/>
          <p:cNvSpPr txBox="1"/>
          <p:nvPr/>
        </p:nvSpPr>
        <p:spPr bwMode="auto">
          <a:xfrm>
            <a:off x="4354830" y="509270"/>
            <a:ext cx="2694305" cy="460375"/>
          </a:xfrm>
          <a:prstGeom prst="rect">
            <a:avLst/>
          </a:prstGeom>
          <a:noFill/>
        </p:spPr>
        <p:txBody>
          <a:bodyPr wrap="square">
            <a:spAutoFit/>
          </a:bodyPr>
          <a:p>
            <a:pPr fontAlgn="auto">
              <a:spcBef>
                <a:spcPts val="0"/>
              </a:spcBef>
              <a:spcAft>
                <a:spcPts val="0"/>
              </a:spcAft>
              <a:defRPr/>
            </a:pPr>
            <a:r>
              <a:rPr lang="zh-CN" altLang="en-US" sz="2400" b="1" kern="0" dirty="0">
                <a:latin typeface="微软雅黑" panose="020B0503020204020204" pitchFamily="34" charset="-122"/>
                <a:ea typeface="微软雅黑" panose="020B0503020204020204" pitchFamily="34" charset="-122"/>
              </a:rPr>
              <a:t>访问方式及工作台</a:t>
            </a:r>
            <a:endParaRPr lang="zh-CN" altLang="en-US" sz="2400" b="1" kern="0" dirty="0">
              <a:latin typeface="微软雅黑" panose="020B0503020204020204" pitchFamily="34" charset="-122"/>
              <a:ea typeface="微软雅黑" panose="020B0503020204020204" pitchFamily="34" charset="-122"/>
            </a:endParaRPr>
          </a:p>
        </p:txBody>
      </p:sp>
      <p:sp>
        <p:nvSpPr>
          <p:cNvPr id="7" name="TextBox 15"/>
          <p:cNvSpPr txBox="1">
            <a:spLocks noChangeArrowheads="1"/>
          </p:cNvSpPr>
          <p:nvPr/>
        </p:nvSpPr>
        <p:spPr bwMode="auto">
          <a:xfrm>
            <a:off x="3519170" y="410845"/>
            <a:ext cx="688340" cy="71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4000">
                <a:solidFill>
                  <a:schemeClr val="accent1"/>
                </a:solidFill>
                <a:latin typeface="Impact" panose="020B0806030902050204" pitchFamily="34" charset="0"/>
              </a:rPr>
              <a:t>01</a:t>
            </a:r>
            <a:endParaRPr lang="zh-CN" altLang="en-US" sz="4000">
              <a:solidFill>
                <a:schemeClr val="accent1"/>
              </a:solidFill>
              <a:latin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访问方式及工作台</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25420" y="2643188"/>
            <a:ext cx="4808538" cy="306705"/>
          </a:xfrm>
          <a:prstGeom prst="rect">
            <a:avLst/>
          </a:prstGeom>
          <a:noFill/>
          <a:ln>
            <a:noFill/>
          </a:ln>
          <a:extLst>
            <a:ext uri="{909E8E84-426E-40DD-AFC4-6F175D3DCCD1}">
              <a14:hiddenFill xmlns:a14="http://schemas.microsoft.com/office/drawing/2010/main">
                <a:solidFill>
                  <a:srgbClr val="FFFFFF"/>
                </a:solidFill>
              </a14:hiddenFill>
            </a:ext>
          </a:extLst>
        </p:spPr>
        <p:txBody>
          <a:bodyPr>
            <a:spAutoFit/>
          </a:bodyPr>
          <a:lstStyle>
            <a:defPPr>
              <a:defRPr lang="zh-CN"/>
            </a:defPPr>
            <a:lvl1pPr>
              <a:defRPr sz="1400">
                <a:solidFill>
                  <a:schemeClr val="accent3"/>
                </a:solidFill>
                <a:latin typeface="微软雅黑" panose="020B0503020204020204" pitchFamily="34" charset="-122"/>
                <a:ea typeface="微软雅黑" panose="020B0503020204020204" pitchFamily="34" charset="-122"/>
              </a:defRPr>
            </a:lvl1pPr>
          </a:lstStyle>
          <a:p>
            <a:pPr lvl="0" algn="l">
              <a:buClrTx/>
              <a:buSzTx/>
              <a:buFontTx/>
            </a:pPr>
            <a:r>
              <a:rPr lang="zh-CN" altLang="en-US" dirty="0">
                <a:solidFill>
                  <a:schemeClr val="bg1"/>
                </a:solidFill>
                <a:sym typeface="+mn-ea"/>
              </a:rPr>
              <a:t>系统访问、首页</a:t>
            </a:r>
            <a:endParaRPr lang="zh-CN" altLang="en-US" dirty="0">
              <a:solidFill>
                <a:schemeClr val="bg1"/>
              </a:solidFill>
              <a:sym typeface="+mn-ea"/>
            </a:endParaRPr>
          </a:p>
        </p:txBody>
      </p:sp>
      <p:sp>
        <p:nvSpPr>
          <p:cNvPr id="6" name="TextBox 5"/>
          <p:cNvSpPr txBox="1">
            <a:spLocks noChangeArrowheads="1"/>
          </p:cNvSpPr>
          <p:nvPr/>
        </p:nvSpPr>
        <p:spPr bwMode="auto">
          <a:xfrm>
            <a:off x="572454" y="1773238"/>
            <a:ext cx="1207770"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01</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23635" y="1317625"/>
            <a:ext cx="2666365" cy="2507615"/>
          </a:xfrm>
          <a:prstGeom prst="rect">
            <a:avLst/>
          </a:prstGeom>
          <a:noFill/>
        </p:spPr>
        <p:txBody>
          <a:bodyPr wrap="square" rtlCol="0">
            <a:noAutofit/>
          </a:bodyPr>
          <a:p>
            <a:r>
              <a:rPr lang="zh-CN" altLang="en-US" sz="1400">
                <a:sym typeface="+mn-ea"/>
              </a:rPr>
              <a:t>系统登录地址：</a:t>
            </a:r>
            <a:endParaRPr lang="zh-CN" altLang="en-US" sz="1400">
              <a:sym typeface="+mn-ea"/>
            </a:endParaRPr>
          </a:p>
          <a:p>
            <a:r>
              <a:rPr lang="en-US" altLang="zh-CN" sz="1400">
                <a:highlight>
                  <a:srgbClr val="FFFF00"/>
                </a:highlight>
                <a:sym typeface="+mn-ea"/>
              </a:rPr>
              <a:t>http://172.16.15.156:8080/ZCGL/</a:t>
            </a:r>
            <a:endParaRPr lang="zh-CN" altLang="en-US" sz="1400">
              <a:highlight>
                <a:srgbClr val="FFFF00"/>
              </a:highlight>
              <a:sym typeface="+mn-ea"/>
            </a:endParaRPr>
          </a:p>
          <a:p>
            <a:endParaRPr lang="zh-CN" altLang="en-US" sz="1400">
              <a:sym typeface="+mn-ea"/>
            </a:endParaRPr>
          </a:p>
          <a:p>
            <a:r>
              <a:rPr lang="zh-CN" altLang="en-US" sz="1400">
                <a:sym typeface="+mn-ea"/>
              </a:rPr>
              <a:t>登录规则：</a:t>
            </a:r>
            <a:endParaRPr lang="zh-CN" altLang="en-US" sz="1400">
              <a:sym typeface="+mn-ea"/>
            </a:endParaRPr>
          </a:p>
          <a:p>
            <a:r>
              <a:rPr lang="zh-CN" altLang="en-US" sz="1400">
                <a:sym typeface="+mn-ea"/>
              </a:rPr>
              <a:t> </a:t>
            </a:r>
            <a:r>
              <a:rPr lang="en-US" altLang="zh-CN" sz="1400">
                <a:sym typeface="+mn-ea"/>
              </a:rPr>
              <a:t> </a:t>
            </a:r>
            <a:r>
              <a:rPr lang="zh-CN" altLang="en-US" sz="1400">
                <a:sym typeface="+mn-ea"/>
              </a:rPr>
              <a:t>①账号：</a:t>
            </a:r>
            <a:r>
              <a:rPr lang="zh-CN" altLang="en-US" sz="1400">
                <a:highlight>
                  <a:srgbClr val="FFFF00"/>
                </a:highlight>
                <a:sym typeface="+mn-ea"/>
              </a:rPr>
              <a:t>工号</a:t>
            </a:r>
            <a:r>
              <a:rPr lang="en-US" altLang="zh-CN" sz="1400">
                <a:highlight>
                  <a:srgbClr val="FFFF00"/>
                </a:highlight>
                <a:sym typeface="+mn-ea"/>
              </a:rPr>
              <a:t>	</a:t>
            </a:r>
            <a:endParaRPr lang="zh-CN" altLang="en-US" sz="1400">
              <a:sym typeface="+mn-ea"/>
            </a:endParaRPr>
          </a:p>
          <a:p>
            <a:r>
              <a:rPr lang="zh-CN" altLang="en-US" sz="1400">
                <a:sym typeface="+mn-ea"/>
              </a:rPr>
              <a:t> </a:t>
            </a:r>
            <a:r>
              <a:rPr lang="en-US" altLang="zh-CN" sz="1400">
                <a:sym typeface="+mn-ea"/>
              </a:rPr>
              <a:t> </a:t>
            </a:r>
            <a:r>
              <a:rPr lang="zh-CN" altLang="en-US" sz="1400">
                <a:sym typeface="+mn-ea"/>
              </a:rPr>
              <a:t>②密码：</a:t>
            </a:r>
            <a:r>
              <a:rPr lang="zh-CN" altLang="en-US" sz="1400">
                <a:highlight>
                  <a:srgbClr val="FFFF00"/>
                </a:highlight>
                <a:sym typeface="+mn-ea"/>
              </a:rPr>
              <a:t>初始密码：</a:t>
            </a:r>
            <a:r>
              <a:rPr lang="en-US" altLang="zh-CN" sz="1400">
                <a:highlight>
                  <a:srgbClr val="FFFF00"/>
                </a:highlight>
                <a:sym typeface="+mn-ea"/>
              </a:rPr>
              <a:t>123456</a:t>
            </a:r>
            <a:endParaRPr lang="zh-CN" altLang="en-US" sz="1400">
              <a:sym typeface="+mn-ea"/>
            </a:endParaRPr>
          </a:p>
          <a:p>
            <a:endParaRPr lang="zh-CN" altLang="en-US" sz="1400">
              <a:highlight>
                <a:srgbClr val="FFFF00"/>
              </a:highlight>
              <a:sym typeface="+mn-ea"/>
            </a:endParaRPr>
          </a:p>
          <a:p>
            <a:endParaRPr lang="zh-CN" altLang="en-US" sz="1400">
              <a:highlight>
                <a:srgbClr val="FFFF00"/>
              </a:highlight>
              <a:sym typeface="+mn-ea"/>
            </a:endParaRPr>
          </a:p>
          <a:p>
            <a:endParaRPr lang="zh-CN" altLang="en-US" sz="1400">
              <a:highlight>
                <a:srgbClr val="FFFF00"/>
              </a:highlight>
              <a:sym typeface="+mn-ea"/>
            </a:endParaRPr>
          </a:p>
          <a:p>
            <a:r>
              <a:rPr lang="zh-CN" altLang="en-US" sz="1400">
                <a:sym typeface="+mn-ea"/>
              </a:rPr>
              <a:t>系统推荐使用谷歌浏览器</a:t>
            </a:r>
            <a:endParaRPr lang="zh-CN" altLang="en-US" sz="1400">
              <a:sym typeface="+mn-ea"/>
            </a:endParaRPr>
          </a:p>
        </p:txBody>
      </p:sp>
      <p:sp>
        <p:nvSpPr>
          <p:cNvPr id="3" name="文本框 2"/>
          <p:cNvSpPr txBox="1"/>
          <p:nvPr/>
        </p:nvSpPr>
        <p:spPr>
          <a:xfrm>
            <a:off x="494665" y="194945"/>
            <a:ext cx="1554480" cy="368300"/>
          </a:xfrm>
          <a:prstGeom prst="rect">
            <a:avLst/>
          </a:prstGeom>
          <a:noFill/>
        </p:spPr>
        <p:txBody>
          <a:bodyPr wrap="none" rtlCol="0" anchor="t">
            <a:spAutoFit/>
          </a:bodyPr>
          <a:p>
            <a:r>
              <a:rPr lang="zh-CN" altLang="en-US" b="1" dirty="0" smtClean="0">
                <a:solidFill>
                  <a:srgbClr val="2272AB"/>
                </a:solidFill>
                <a:latin typeface="微软雅黑" panose="020B0503020204020204" pitchFamily="34" charset="-122"/>
                <a:ea typeface="微软雅黑" panose="020B0503020204020204" pitchFamily="34" charset="-122"/>
                <a:sym typeface="+mn-ea"/>
              </a:rPr>
              <a:t>系统访问方式</a:t>
            </a:r>
            <a:endParaRPr lang="zh-CN" altLang="en-US" b="1" dirty="0" smtClean="0">
              <a:solidFill>
                <a:srgbClr val="2272AB"/>
              </a:solidFill>
              <a:latin typeface="微软雅黑" panose="020B0503020204020204" pitchFamily="34" charset="-122"/>
              <a:ea typeface="微软雅黑" panose="020B0503020204020204" pitchFamily="34" charset="-122"/>
              <a:sym typeface="+mn-ea"/>
            </a:endParaRPr>
          </a:p>
        </p:txBody>
      </p:sp>
      <p:sp>
        <p:nvSpPr>
          <p:cNvPr id="7" name="任意多边形 59"/>
          <p:cNvSpPr/>
          <p:nvPr/>
        </p:nvSpPr>
        <p:spPr bwMode="auto">
          <a:xfrm>
            <a:off x="8344535" y="4352290"/>
            <a:ext cx="545465" cy="351155"/>
          </a:xfrm>
          <a:custGeom>
            <a:avLst/>
            <a:gdLst>
              <a:gd name="connsiteX0" fmla="*/ 152941 w 574972"/>
              <a:gd name="connsiteY0" fmla="*/ 323694 h 399845"/>
              <a:gd name="connsiteX1" fmla="*/ 152941 w 574972"/>
              <a:gd name="connsiteY1" fmla="*/ 399844 h 399845"/>
              <a:gd name="connsiteX2" fmla="*/ 61228 w 574972"/>
              <a:gd name="connsiteY2" fmla="*/ 399844 h 399845"/>
              <a:gd name="connsiteX3" fmla="*/ 61228 w 574972"/>
              <a:gd name="connsiteY3" fmla="*/ 398217 h 399845"/>
              <a:gd name="connsiteX4" fmla="*/ 65606 w 574972"/>
              <a:gd name="connsiteY4" fmla="*/ 394470 h 399845"/>
              <a:gd name="connsiteX5" fmla="*/ 121790 w 574972"/>
              <a:gd name="connsiteY5" fmla="*/ 346388 h 399845"/>
              <a:gd name="connsiteX6" fmla="*/ 145086 w 574972"/>
              <a:gd name="connsiteY6" fmla="*/ 328444 h 399845"/>
              <a:gd name="connsiteX7" fmla="*/ 147415 w 574972"/>
              <a:gd name="connsiteY7" fmla="*/ 328444 h 399845"/>
              <a:gd name="connsiteX8" fmla="*/ 270881 w 574972"/>
              <a:gd name="connsiteY8" fmla="*/ 219691 h 399845"/>
              <a:gd name="connsiteX9" fmla="*/ 270881 w 574972"/>
              <a:gd name="connsiteY9" fmla="*/ 399845 h 399845"/>
              <a:gd name="connsiteX10" fmla="*/ 179168 w 574972"/>
              <a:gd name="connsiteY10" fmla="*/ 399845 h 399845"/>
              <a:gd name="connsiteX11" fmla="*/ 179168 w 574972"/>
              <a:gd name="connsiteY11" fmla="*/ 296830 h 399845"/>
              <a:gd name="connsiteX12" fmla="*/ 185489 w 574972"/>
              <a:gd name="connsiteY12" fmla="*/ 291396 h 399845"/>
              <a:gd name="connsiteX13" fmla="*/ 216939 w 574972"/>
              <a:gd name="connsiteY13" fmla="*/ 264361 h 399845"/>
              <a:gd name="connsiteX14" fmla="*/ 226257 w 574972"/>
              <a:gd name="connsiteY14" fmla="*/ 259235 h 399845"/>
              <a:gd name="connsiteX15" fmla="*/ 240235 w 574972"/>
              <a:gd name="connsiteY15" fmla="*/ 246418 h 399845"/>
              <a:gd name="connsiteX16" fmla="*/ 263531 w 574972"/>
              <a:gd name="connsiteY16" fmla="*/ 225912 h 399845"/>
              <a:gd name="connsiteX17" fmla="*/ 297108 w 574972"/>
              <a:gd name="connsiteY17" fmla="*/ 209429 h 399845"/>
              <a:gd name="connsiteX18" fmla="*/ 300913 w 574972"/>
              <a:gd name="connsiteY18" fmla="*/ 213616 h 399845"/>
              <a:gd name="connsiteX19" fmla="*/ 309758 w 574972"/>
              <a:gd name="connsiteY19" fmla="*/ 223349 h 399845"/>
              <a:gd name="connsiteX20" fmla="*/ 333054 w 574972"/>
              <a:gd name="connsiteY20" fmla="*/ 248982 h 399845"/>
              <a:gd name="connsiteX21" fmla="*/ 342372 w 574972"/>
              <a:gd name="connsiteY21" fmla="*/ 256672 h 399845"/>
              <a:gd name="connsiteX22" fmla="*/ 344702 w 574972"/>
              <a:gd name="connsiteY22" fmla="*/ 261799 h 399845"/>
              <a:gd name="connsiteX23" fmla="*/ 370328 w 574972"/>
              <a:gd name="connsiteY23" fmla="*/ 264362 h 399845"/>
              <a:gd name="connsiteX24" fmla="*/ 379646 w 574972"/>
              <a:gd name="connsiteY24" fmla="*/ 256672 h 399845"/>
              <a:gd name="connsiteX25" fmla="*/ 388821 w 574972"/>
              <a:gd name="connsiteY25" fmla="*/ 248907 h 399845"/>
              <a:gd name="connsiteX26" fmla="*/ 388821 w 574972"/>
              <a:gd name="connsiteY26" fmla="*/ 399844 h 399845"/>
              <a:gd name="connsiteX27" fmla="*/ 297108 w 574972"/>
              <a:gd name="connsiteY27" fmla="*/ 399844 h 399845"/>
              <a:gd name="connsiteX28" fmla="*/ 506761 w 574972"/>
              <a:gd name="connsiteY28" fmla="*/ 139370 h 399845"/>
              <a:gd name="connsiteX29" fmla="*/ 506761 w 574972"/>
              <a:gd name="connsiteY29" fmla="*/ 399844 h 399845"/>
              <a:gd name="connsiteX30" fmla="*/ 415048 w 574972"/>
              <a:gd name="connsiteY30" fmla="*/ 399844 h 399845"/>
              <a:gd name="connsiteX31" fmla="*/ 415048 w 574972"/>
              <a:gd name="connsiteY31" fmla="*/ 222112 h 399845"/>
              <a:gd name="connsiteX32" fmla="*/ 418375 w 574972"/>
              <a:gd name="connsiteY32" fmla="*/ 219183 h 399845"/>
              <a:gd name="connsiteX33" fmla="*/ 428203 w 574972"/>
              <a:gd name="connsiteY33" fmla="*/ 210532 h 399845"/>
              <a:gd name="connsiteX34" fmla="*/ 458488 w 574972"/>
              <a:gd name="connsiteY34" fmla="*/ 184898 h 399845"/>
              <a:gd name="connsiteX35" fmla="*/ 496198 w 574972"/>
              <a:gd name="connsiteY35" fmla="*/ 149332 h 399845"/>
              <a:gd name="connsiteX36" fmla="*/ 463151 w 574972"/>
              <a:gd name="connsiteY36" fmla="*/ 0 h 399845"/>
              <a:gd name="connsiteX37" fmla="*/ 533039 w 574972"/>
              <a:gd name="connsiteY37" fmla="*/ 0 h 399845"/>
              <a:gd name="connsiteX38" fmla="*/ 554006 w 574972"/>
              <a:gd name="connsiteY38" fmla="*/ 0 h 399845"/>
              <a:gd name="connsiteX39" fmla="*/ 567983 w 574972"/>
              <a:gd name="connsiteY39" fmla="*/ 5127 h 399845"/>
              <a:gd name="connsiteX40" fmla="*/ 574972 w 574972"/>
              <a:gd name="connsiteY40" fmla="*/ 20506 h 399845"/>
              <a:gd name="connsiteX41" fmla="*/ 574972 w 574972"/>
              <a:gd name="connsiteY41" fmla="*/ 117913 h 399845"/>
              <a:gd name="connsiteX42" fmla="*/ 554006 w 574972"/>
              <a:gd name="connsiteY42" fmla="*/ 138419 h 399845"/>
              <a:gd name="connsiteX43" fmla="*/ 535369 w 574972"/>
              <a:gd name="connsiteY43" fmla="*/ 117913 h 399845"/>
              <a:gd name="connsiteX44" fmla="*/ 535369 w 574972"/>
              <a:gd name="connsiteY44" fmla="*/ 66646 h 399845"/>
              <a:gd name="connsiteX45" fmla="*/ 533039 w 574972"/>
              <a:gd name="connsiteY45" fmla="*/ 69209 h 399845"/>
              <a:gd name="connsiteX46" fmla="*/ 467811 w 574972"/>
              <a:gd name="connsiteY46" fmla="*/ 130729 h 399845"/>
              <a:gd name="connsiteX47" fmla="*/ 437526 w 574972"/>
              <a:gd name="connsiteY47" fmla="*/ 156362 h 399845"/>
              <a:gd name="connsiteX48" fmla="*/ 414230 w 574972"/>
              <a:gd name="connsiteY48" fmla="*/ 176869 h 399845"/>
              <a:gd name="connsiteX49" fmla="*/ 383945 w 574972"/>
              <a:gd name="connsiteY49" fmla="*/ 202502 h 399845"/>
              <a:gd name="connsiteX50" fmla="*/ 374627 w 574972"/>
              <a:gd name="connsiteY50" fmla="*/ 210192 h 399845"/>
              <a:gd name="connsiteX51" fmla="*/ 349001 w 574972"/>
              <a:gd name="connsiteY51" fmla="*/ 207629 h 399845"/>
              <a:gd name="connsiteX52" fmla="*/ 346671 w 574972"/>
              <a:gd name="connsiteY52" fmla="*/ 202502 h 399845"/>
              <a:gd name="connsiteX53" fmla="*/ 337353 w 574972"/>
              <a:gd name="connsiteY53" fmla="*/ 194812 h 399845"/>
              <a:gd name="connsiteX54" fmla="*/ 314057 w 574972"/>
              <a:gd name="connsiteY54" fmla="*/ 169179 h 399845"/>
              <a:gd name="connsiteX55" fmla="*/ 293091 w 574972"/>
              <a:gd name="connsiteY55" fmla="*/ 146109 h 399845"/>
              <a:gd name="connsiteX56" fmla="*/ 262806 w 574972"/>
              <a:gd name="connsiteY56" fmla="*/ 171742 h 399845"/>
              <a:gd name="connsiteX57" fmla="*/ 239510 w 574972"/>
              <a:gd name="connsiteY57" fmla="*/ 192249 h 399845"/>
              <a:gd name="connsiteX58" fmla="*/ 225532 w 574972"/>
              <a:gd name="connsiteY58" fmla="*/ 205065 h 399845"/>
              <a:gd name="connsiteX59" fmla="*/ 216214 w 574972"/>
              <a:gd name="connsiteY59" fmla="*/ 210192 h 399845"/>
              <a:gd name="connsiteX60" fmla="*/ 141666 w 574972"/>
              <a:gd name="connsiteY60" fmla="*/ 274275 h 399845"/>
              <a:gd name="connsiteX61" fmla="*/ 139337 w 574972"/>
              <a:gd name="connsiteY61" fmla="*/ 274275 h 399845"/>
              <a:gd name="connsiteX62" fmla="*/ 116041 w 574972"/>
              <a:gd name="connsiteY62" fmla="*/ 292218 h 399845"/>
              <a:gd name="connsiteX63" fmla="*/ 32175 w 574972"/>
              <a:gd name="connsiteY63" fmla="*/ 363992 h 399845"/>
              <a:gd name="connsiteX64" fmla="*/ 22856 w 574972"/>
              <a:gd name="connsiteY64" fmla="*/ 366555 h 399845"/>
              <a:gd name="connsiteX65" fmla="*/ 4220 w 574972"/>
              <a:gd name="connsiteY65" fmla="*/ 358865 h 399845"/>
              <a:gd name="connsiteX66" fmla="*/ 6549 w 574972"/>
              <a:gd name="connsiteY66" fmla="*/ 328105 h 399845"/>
              <a:gd name="connsiteX67" fmla="*/ 18197 w 574972"/>
              <a:gd name="connsiteY67" fmla="*/ 317851 h 399845"/>
              <a:gd name="connsiteX68" fmla="*/ 116041 w 574972"/>
              <a:gd name="connsiteY68" fmla="*/ 238389 h 399845"/>
              <a:gd name="connsiteX69" fmla="*/ 139337 w 574972"/>
              <a:gd name="connsiteY69" fmla="*/ 220445 h 399845"/>
              <a:gd name="connsiteX70" fmla="*/ 141666 w 574972"/>
              <a:gd name="connsiteY70" fmla="*/ 217882 h 399845"/>
              <a:gd name="connsiteX71" fmla="*/ 216214 w 574972"/>
              <a:gd name="connsiteY71" fmla="*/ 156362 h 399845"/>
              <a:gd name="connsiteX72" fmla="*/ 223203 w 574972"/>
              <a:gd name="connsiteY72" fmla="*/ 148672 h 399845"/>
              <a:gd name="connsiteX73" fmla="*/ 239510 w 574972"/>
              <a:gd name="connsiteY73" fmla="*/ 138419 h 399845"/>
              <a:gd name="connsiteX74" fmla="*/ 262806 w 574972"/>
              <a:gd name="connsiteY74" fmla="*/ 117913 h 399845"/>
              <a:gd name="connsiteX75" fmla="*/ 283772 w 574972"/>
              <a:gd name="connsiteY75" fmla="*/ 99969 h 399845"/>
              <a:gd name="connsiteX76" fmla="*/ 309398 w 574972"/>
              <a:gd name="connsiteY76" fmla="*/ 102533 h 399845"/>
              <a:gd name="connsiteX77" fmla="*/ 314057 w 574972"/>
              <a:gd name="connsiteY77" fmla="*/ 107659 h 399845"/>
              <a:gd name="connsiteX78" fmla="*/ 337353 w 574972"/>
              <a:gd name="connsiteY78" fmla="*/ 133292 h 399845"/>
              <a:gd name="connsiteX79" fmla="*/ 346671 w 574972"/>
              <a:gd name="connsiteY79" fmla="*/ 140982 h 399845"/>
              <a:gd name="connsiteX80" fmla="*/ 365308 w 574972"/>
              <a:gd name="connsiteY80" fmla="*/ 161489 h 399845"/>
              <a:gd name="connsiteX81" fmla="*/ 383945 w 574972"/>
              <a:gd name="connsiteY81" fmla="*/ 146109 h 399845"/>
              <a:gd name="connsiteX82" fmla="*/ 414230 w 574972"/>
              <a:gd name="connsiteY82" fmla="*/ 120476 h 399845"/>
              <a:gd name="connsiteX83" fmla="*/ 437526 w 574972"/>
              <a:gd name="connsiteY83" fmla="*/ 99969 h 399845"/>
              <a:gd name="connsiteX84" fmla="*/ 477129 w 574972"/>
              <a:gd name="connsiteY84" fmla="*/ 61520 h 399845"/>
              <a:gd name="connsiteX85" fmla="*/ 498095 w 574972"/>
              <a:gd name="connsiteY85" fmla="*/ 43576 h 399845"/>
              <a:gd name="connsiteX86" fmla="*/ 486447 w 574972"/>
              <a:gd name="connsiteY86" fmla="*/ 43576 h 399845"/>
              <a:gd name="connsiteX87" fmla="*/ 463151 w 574972"/>
              <a:gd name="connsiteY87" fmla="*/ 43576 h 399845"/>
              <a:gd name="connsiteX88" fmla="*/ 456163 w 574972"/>
              <a:gd name="connsiteY88" fmla="*/ 41013 h 399845"/>
              <a:gd name="connsiteX89" fmla="*/ 442185 w 574972"/>
              <a:gd name="connsiteY89" fmla="*/ 20506 h 399845"/>
              <a:gd name="connsiteX90" fmla="*/ 453833 w 574972"/>
              <a:gd name="connsiteY90" fmla="*/ 2563 h 399845"/>
              <a:gd name="connsiteX91" fmla="*/ 456163 w 574972"/>
              <a:gd name="connsiteY91" fmla="*/ 2563 h 399845"/>
              <a:gd name="connsiteX92" fmla="*/ 463151 w 574972"/>
              <a:gd name="connsiteY92" fmla="*/ 0 h 399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4972" h="399845">
                <a:moveTo>
                  <a:pt x="152941" y="323694"/>
                </a:moveTo>
                <a:lnTo>
                  <a:pt x="152941" y="399844"/>
                </a:lnTo>
                <a:lnTo>
                  <a:pt x="61228" y="399844"/>
                </a:lnTo>
                <a:lnTo>
                  <a:pt x="61228" y="398217"/>
                </a:lnTo>
                <a:lnTo>
                  <a:pt x="65606" y="394470"/>
                </a:lnTo>
                <a:cubicBezTo>
                  <a:pt x="121790" y="346388"/>
                  <a:pt x="121790" y="346388"/>
                  <a:pt x="121790" y="346388"/>
                </a:cubicBezTo>
                <a:cubicBezTo>
                  <a:pt x="145086" y="328444"/>
                  <a:pt x="145086" y="328444"/>
                  <a:pt x="145086" y="328444"/>
                </a:cubicBezTo>
                <a:cubicBezTo>
                  <a:pt x="147415" y="328444"/>
                  <a:pt x="147415" y="328444"/>
                  <a:pt x="147415" y="328444"/>
                </a:cubicBezTo>
                <a:close/>
                <a:moveTo>
                  <a:pt x="270881" y="219691"/>
                </a:moveTo>
                <a:lnTo>
                  <a:pt x="270881" y="399845"/>
                </a:lnTo>
                <a:lnTo>
                  <a:pt x="179168" y="399845"/>
                </a:lnTo>
                <a:lnTo>
                  <a:pt x="179168" y="296830"/>
                </a:lnTo>
                <a:lnTo>
                  <a:pt x="185489" y="291396"/>
                </a:lnTo>
                <a:cubicBezTo>
                  <a:pt x="216939" y="264361"/>
                  <a:pt x="216939" y="264361"/>
                  <a:pt x="216939" y="264361"/>
                </a:cubicBezTo>
                <a:cubicBezTo>
                  <a:pt x="226257" y="259235"/>
                  <a:pt x="226257" y="259235"/>
                  <a:pt x="226257" y="259235"/>
                </a:cubicBezTo>
                <a:cubicBezTo>
                  <a:pt x="240235" y="246418"/>
                  <a:pt x="240235" y="246418"/>
                  <a:pt x="240235" y="246418"/>
                </a:cubicBezTo>
                <a:cubicBezTo>
                  <a:pt x="263531" y="225912"/>
                  <a:pt x="263531" y="225912"/>
                  <a:pt x="263531" y="225912"/>
                </a:cubicBezTo>
                <a:close/>
                <a:moveTo>
                  <a:pt x="297108" y="209429"/>
                </a:moveTo>
                <a:lnTo>
                  <a:pt x="300913" y="213616"/>
                </a:lnTo>
                <a:cubicBezTo>
                  <a:pt x="309758" y="223349"/>
                  <a:pt x="309758" y="223349"/>
                  <a:pt x="309758" y="223349"/>
                </a:cubicBezTo>
                <a:cubicBezTo>
                  <a:pt x="333054" y="248982"/>
                  <a:pt x="333054" y="248982"/>
                  <a:pt x="333054" y="248982"/>
                </a:cubicBezTo>
                <a:cubicBezTo>
                  <a:pt x="342372" y="256672"/>
                  <a:pt x="342372" y="256672"/>
                  <a:pt x="342372" y="256672"/>
                </a:cubicBezTo>
                <a:cubicBezTo>
                  <a:pt x="344702" y="261799"/>
                  <a:pt x="344702" y="261799"/>
                  <a:pt x="344702" y="261799"/>
                </a:cubicBezTo>
                <a:cubicBezTo>
                  <a:pt x="351691" y="269489"/>
                  <a:pt x="363339" y="269489"/>
                  <a:pt x="370328" y="264362"/>
                </a:cubicBezTo>
                <a:cubicBezTo>
                  <a:pt x="379646" y="256672"/>
                  <a:pt x="379646" y="256672"/>
                  <a:pt x="379646" y="256672"/>
                </a:cubicBezTo>
                <a:lnTo>
                  <a:pt x="388821" y="248907"/>
                </a:lnTo>
                <a:lnTo>
                  <a:pt x="388821" y="399844"/>
                </a:lnTo>
                <a:lnTo>
                  <a:pt x="297108" y="399844"/>
                </a:lnTo>
                <a:close/>
                <a:moveTo>
                  <a:pt x="506761" y="139370"/>
                </a:moveTo>
                <a:lnTo>
                  <a:pt x="506761" y="399844"/>
                </a:lnTo>
                <a:lnTo>
                  <a:pt x="415048" y="399844"/>
                </a:lnTo>
                <a:lnTo>
                  <a:pt x="415048" y="222112"/>
                </a:lnTo>
                <a:lnTo>
                  <a:pt x="418375" y="219183"/>
                </a:lnTo>
                <a:cubicBezTo>
                  <a:pt x="428203" y="210532"/>
                  <a:pt x="428203" y="210532"/>
                  <a:pt x="428203" y="210532"/>
                </a:cubicBezTo>
                <a:cubicBezTo>
                  <a:pt x="458488" y="184898"/>
                  <a:pt x="458488" y="184898"/>
                  <a:pt x="458488" y="184898"/>
                </a:cubicBezTo>
                <a:cubicBezTo>
                  <a:pt x="474795" y="169518"/>
                  <a:pt x="487025" y="157984"/>
                  <a:pt x="496198" y="149332"/>
                </a:cubicBezTo>
                <a:close/>
                <a:moveTo>
                  <a:pt x="463151" y="0"/>
                </a:moveTo>
                <a:cubicBezTo>
                  <a:pt x="463151" y="0"/>
                  <a:pt x="463151" y="0"/>
                  <a:pt x="533039" y="0"/>
                </a:cubicBezTo>
                <a:cubicBezTo>
                  <a:pt x="533039" y="0"/>
                  <a:pt x="533039" y="0"/>
                  <a:pt x="554006" y="0"/>
                </a:cubicBezTo>
                <a:cubicBezTo>
                  <a:pt x="558665" y="0"/>
                  <a:pt x="563324" y="2563"/>
                  <a:pt x="567983" y="5127"/>
                </a:cubicBezTo>
                <a:cubicBezTo>
                  <a:pt x="572643" y="10253"/>
                  <a:pt x="574972" y="15380"/>
                  <a:pt x="574972" y="20506"/>
                </a:cubicBezTo>
                <a:lnTo>
                  <a:pt x="574972" y="117913"/>
                </a:lnTo>
                <a:cubicBezTo>
                  <a:pt x="574972" y="128166"/>
                  <a:pt x="565654" y="138419"/>
                  <a:pt x="554006" y="138419"/>
                </a:cubicBezTo>
                <a:cubicBezTo>
                  <a:pt x="542358" y="138419"/>
                  <a:pt x="535369" y="128166"/>
                  <a:pt x="535369" y="117913"/>
                </a:cubicBezTo>
                <a:cubicBezTo>
                  <a:pt x="535369" y="117913"/>
                  <a:pt x="535369" y="117913"/>
                  <a:pt x="535369" y="66646"/>
                </a:cubicBezTo>
                <a:cubicBezTo>
                  <a:pt x="535369" y="66646"/>
                  <a:pt x="535369" y="66646"/>
                  <a:pt x="533039" y="69209"/>
                </a:cubicBezTo>
                <a:cubicBezTo>
                  <a:pt x="533039" y="69209"/>
                  <a:pt x="533039" y="69209"/>
                  <a:pt x="467811" y="130729"/>
                </a:cubicBezTo>
                <a:cubicBezTo>
                  <a:pt x="467811" y="130729"/>
                  <a:pt x="467811" y="130729"/>
                  <a:pt x="437526" y="156362"/>
                </a:cubicBezTo>
                <a:cubicBezTo>
                  <a:pt x="437526" y="156362"/>
                  <a:pt x="437526" y="156362"/>
                  <a:pt x="414230" y="176869"/>
                </a:cubicBezTo>
                <a:cubicBezTo>
                  <a:pt x="414230" y="176869"/>
                  <a:pt x="414230" y="176869"/>
                  <a:pt x="383945" y="202502"/>
                </a:cubicBezTo>
                <a:cubicBezTo>
                  <a:pt x="383945" y="202502"/>
                  <a:pt x="383945" y="202502"/>
                  <a:pt x="374627" y="210192"/>
                </a:cubicBezTo>
                <a:cubicBezTo>
                  <a:pt x="367638" y="215319"/>
                  <a:pt x="355990" y="215319"/>
                  <a:pt x="349001" y="207629"/>
                </a:cubicBezTo>
                <a:cubicBezTo>
                  <a:pt x="349001" y="207629"/>
                  <a:pt x="349001" y="207629"/>
                  <a:pt x="346671" y="202502"/>
                </a:cubicBezTo>
                <a:cubicBezTo>
                  <a:pt x="346671" y="202502"/>
                  <a:pt x="346671" y="202502"/>
                  <a:pt x="337353" y="194812"/>
                </a:cubicBezTo>
                <a:cubicBezTo>
                  <a:pt x="337353" y="194812"/>
                  <a:pt x="337353" y="194812"/>
                  <a:pt x="314057" y="169179"/>
                </a:cubicBezTo>
                <a:cubicBezTo>
                  <a:pt x="314057" y="169179"/>
                  <a:pt x="314057" y="169179"/>
                  <a:pt x="293091" y="146109"/>
                </a:cubicBezTo>
                <a:cubicBezTo>
                  <a:pt x="293091" y="146109"/>
                  <a:pt x="293091" y="146109"/>
                  <a:pt x="262806" y="171742"/>
                </a:cubicBezTo>
                <a:cubicBezTo>
                  <a:pt x="262806" y="171742"/>
                  <a:pt x="262806" y="171742"/>
                  <a:pt x="239510" y="192249"/>
                </a:cubicBezTo>
                <a:cubicBezTo>
                  <a:pt x="239510" y="192249"/>
                  <a:pt x="239510" y="192249"/>
                  <a:pt x="225532" y="205065"/>
                </a:cubicBezTo>
                <a:cubicBezTo>
                  <a:pt x="225532" y="205065"/>
                  <a:pt x="225532" y="205065"/>
                  <a:pt x="216214" y="210192"/>
                </a:cubicBezTo>
                <a:cubicBezTo>
                  <a:pt x="216214" y="210192"/>
                  <a:pt x="216214" y="210192"/>
                  <a:pt x="141666" y="274275"/>
                </a:cubicBezTo>
                <a:cubicBezTo>
                  <a:pt x="141666" y="274275"/>
                  <a:pt x="141666" y="274275"/>
                  <a:pt x="139337" y="274275"/>
                </a:cubicBezTo>
                <a:cubicBezTo>
                  <a:pt x="139337" y="274275"/>
                  <a:pt x="139337" y="274275"/>
                  <a:pt x="116041" y="292218"/>
                </a:cubicBezTo>
                <a:cubicBezTo>
                  <a:pt x="116041" y="292218"/>
                  <a:pt x="116041" y="292218"/>
                  <a:pt x="32175" y="363992"/>
                </a:cubicBezTo>
                <a:cubicBezTo>
                  <a:pt x="29845" y="366555"/>
                  <a:pt x="25186" y="366555"/>
                  <a:pt x="22856" y="366555"/>
                </a:cubicBezTo>
                <a:cubicBezTo>
                  <a:pt x="15868" y="369118"/>
                  <a:pt x="8879" y="366555"/>
                  <a:pt x="4220" y="358865"/>
                </a:cubicBezTo>
                <a:cubicBezTo>
                  <a:pt x="-2769" y="348612"/>
                  <a:pt x="-440" y="335795"/>
                  <a:pt x="6549" y="328105"/>
                </a:cubicBezTo>
                <a:cubicBezTo>
                  <a:pt x="6549" y="328105"/>
                  <a:pt x="6549" y="328105"/>
                  <a:pt x="18197" y="317851"/>
                </a:cubicBezTo>
                <a:cubicBezTo>
                  <a:pt x="18197" y="317851"/>
                  <a:pt x="18197" y="317851"/>
                  <a:pt x="116041" y="238389"/>
                </a:cubicBezTo>
                <a:cubicBezTo>
                  <a:pt x="116041" y="238389"/>
                  <a:pt x="116041" y="238389"/>
                  <a:pt x="139337" y="220445"/>
                </a:cubicBezTo>
                <a:cubicBezTo>
                  <a:pt x="139337" y="220445"/>
                  <a:pt x="139337" y="220445"/>
                  <a:pt x="141666" y="217882"/>
                </a:cubicBezTo>
                <a:cubicBezTo>
                  <a:pt x="141666" y="217882"/>
                  <a:pt x="141666" y="217882"/>
                  <a:pt x="216214" y="156362"/>
                </a:cubicBezTo>
                <a:cubicBezTo>
                  <a:pt x="216214" y="156362"/>
                  <a:pt x="216214" y="156362"/>
                  <a:pt x="223203" y="148672"/>
                </a:cubicBezTo>
                <a:cubicBezTo>
                  <a:pt x="223203" y="148672"/>
                  <a:pt x="223203" y="148672"/>
                  <a:pt x="239510" y="138419"/>
                </a:cubicBezTo>
                <a:cubicBezTo>
                  <a:pt x="239510" y="138419"/>
                  <a:pt x="239510" y="138419"/>
                  <a:pt x="262806" y="117913"/>
                </a:cubicBezTo>
                <a:cubicBezTo>
                  <a:pt x="262806" y="117913"/>
                  <a:pt x="262806" y="117913"/>
                  <a:pt x="283772" y="99969"/>
                </a:cubicBezTo>
                <a:cubicBezTo>
                  <a:pt x="293091" y="92279"/>
                  <a:pt x="302409" y="94843"/>
                  <a:pt x="309398" y="102533"/>
                </a:cubicBezTo>
                <a:cubicBezTo>
                  <a:pt x="309398" y="102533"/>
                  <a:pt x="309398" y="102533"/>
                  <a:pt x="314057" y="107659"/>
                </a:cubicBezTo>
                <a:cubicBezTo>
                  <a:pt x="314057" y="107659"/>
                  <a:pt x="314057" y="107659"/>
                  <a:pt x="337353" y="133292"/>
                </a:cubicBezTo>
                <a:cubicBezTo>
                  <a:pt x="337353" y="133292"/>
                  <a:pt x="337353" y="133292"/>
                  <a:pt x="346671" y="140982"/>
                </a:cubicBezTo>
                <a:cubicBezTo>
                  <a:pt x="346671" y="140982"/>
                  <a:pt x="346671" y="140982"/>
                  <a:pt x="365308" y="161489"/>
                </a:cubicBezTo>
                <a:cubicBezTo>
                  <a:pt x="365308" y="161489"/>
                  <a:pt x="365308" y="161489"/>
                  <a:pt x="383945" y="146109"/>
                </a:cubicBezTo>
                <a:cubicBezTo>
                  <a:pt x="383945" y="146109"/>
                  <a:pt x="383945" y="146109"/>
                  <a:pt x="414230" y="120476"/>
                </a:cubicBezTo>
                <a:cubicBezTo>
                  <a:pt x="414230" y="120476"/>
                  <a:pt x="414230" y="120476"/>
                  <a:pt x="437526" y="99969"/>
                </a:cubicBezTo>
                <a:cubicBezTo>
                  <a:pt x="437526" y="99969"/>
                  <a:pt x="437526" y="99969"/>
                  <a:pt x="477129" y="61520"/>
                </a:cubicBezTo>
                <a:cubicBezTo>
                  <a:pt x="477129" y="61520"/>
                  <a:pt x="477129" y="61520"/>
                  <a:pt x="498095" y="43576"/>
                </a:cubicBezTo>
                <a:cubicBezTo>
                  <a:pt x="498095" y="43576"/>
                  <a:pt x="498095" y="43576"/>
                  <a:pt x="486447" y="43576"/>
                </a:cubicBezTo>
                <a:cubicBezTo>
                  <a:pt x="486447" y="43576"/>
                  <a:pt x="486447" y="43576"/>
                  <a:pt x="463151" y="43576"/>
                </a:cubicBezTo>
                <a:cubicBezTo>
                  <a:pt x="460822" y="43576"/>
                  <a:pt x="458492" y="43576"/>
                  <a:pt x="456163" y="41013"/>
                </a:cubicBezTo>
                <a:cubicBezTo>
                  <a:pt x="449174" y="38450"/>
                  <a:pt x="442185" y="30760"/>
                  <a:pt x="442185" y="20506"/>
                </a:cubicBezTo>
                <a:cubicBezTo>
                  <a:pt x="442185" y="12816"/>
                  <a:pt x="446844" y="5127"/>
                  <a:pt x="453833" y="2563"/>
                </a:cubicBezTo>
                <a:cubicBezTo>
                  <a:pt x="453833" y="2563"/>
                  <a:pt x="456163" y="2563"/>
                  <a:pt x="456163" y="2563"/>
                </a:cubicBezTo>
                <a:cubicBezTo>
                  <a:pt x="458492" y="0"/>
                  <a:pt x="460822" y="0"/>
                  <a:pt x="463151" y="0"/>
                </a:cubicBezTo>
                <a:close/>
              </a:path>
            </a:pathLst>
          </a:custGeom>
          <a:solidFill>
            <a:schemeClr val="tx2">
              <a:lumMod val="60000"/>
              <a:lumOff val="40000"/>
            </a:schemeClr>
          </a:solidFill>
          <a:ln w="28575" cmpd="sng">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olid"/>
          </a:ln>
        </p:spPr>
        <p:txBody>
          <a:bodyPr vert="horz" wrap="square" lIns="91440" tIns="45720" rIns="91440" bIns="45720" numCol="1" anchor="t" anchorCtr="0" compatLnSpc="1">
            <a:noAutofit/>
          </a:bodyPr>
          <a:lstStyle/>
          <a:p>
            <a:endParaRPr lang="zh-CN" altLang="en-US">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cxnSp>
        <p:nvCxnSpPr>
          <p:cNvPr id="11" name="直接连接符 10"/>
          <p:cNvCxnSpPr/>
          <p:nvPr/>
        </p:nvCxnSpPr>
        <p:spPr>
          <a:xfrm flipV="1">
            <a:off x="325120" y="4804410"/>
            <a:ext cx="8711565" cy="3175"/>
          </a:xfrm>
          <a:prstGeom prst="line">
            <a:avLst/>
          </a:prstGeom>
        </p:spPr>
        <p:style>
          <a:lnRef idx="1">
            <a:schemeClr val="accent2"/>
          </a:lnRef>
          <a:fillRef idx="0">
            <a:schemeClr val="accent2"/>
          </a:fillRef>
          <a:effectRef idx="0">
            <a:schemeClr val="accent2"/>
          </a:effectRef>
          <a:fontRef idx="minor">
            <a:schemeClr val="tx1"/>
          </a:fontRef>
        </p:style>
      </p:cxn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pic>
        <p:nvPicPr>
          <p:cNvPr id="100" name="图片 99"/>
          <p:cNvPicPr/>
          <p:nvPr/>
        </p:nvPicPr>
        <p:blipFill>
          <a:blip r:embed="rId1"/>
          <a:stretch>
            <a:fillRect/>
          </a:stretch>
        </p:blipFill>
        <p:spPr>
          <a:xfrm>
            <a:off x="494665" y="843915"/>
            <a:ext cx="5767070" cy="3251200"/>
          </a:xfrm>
          <a:prstGeom prst="rect">
            <a:avLst/>
          </a:prstGeom>
          <a:noFill/>
          <a:ln w="9525">
            <a:noFill/>
          </a:ln>
        </p:spPr>
      </p:pic>
    </p:spTree>
  </p:cSld>
  <p:clrMapOvr>
    <a:masterClrMapping/>
  </p:clrMapOvr>
  <p:transition spd="med" advTm="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94665" y="194945"/>
            <a:ext cx="868680" cy="368300"/>
          </a:xfrm>
          <a:prstGeom prst="rect">
            <a:avLst/>
          </a:prstGeom>
          <a:noFill/>
        </p:spPr>
        <p:txBody>
          <a:bodyPr wrap="none" rtlCol="0" anchor="t">
            <a:spAutoFit/>
          </a:bodyPr>
          <a:p>
            <a:r>
              <a:rPr lang="zh-CN" altLang="en-US" sz="1800" b="1" dirty="0" smtClean="0">
                <a:solidFill>
                  <a:srgbClr val="2272AB"/>
                </a:solidFill>
                <a:latin typeface="微软雅黑" panose="020B0503020204020204" pitchFamily="34" charset="-122"/>
                <a:ea typeface="微软雅黑" panose="020B0503020204020204" pitchFamily="34" charset="-122"/>
              </a:rPr>
              <a:t>工作台</a:t>
            </a:r>
            <a:endParaRPr lang="zh-CN" altLang="en-US" sz="1800" b="1" dirty="0" smtClean="0">
              <a:solidFill>
                <a:srgbClr val="2272AB"/>
              </a:solidFill>
              <a:latin typeface="微软雅黑" panose="020B0503020204020204" pitchFamily="34" charset="-122"/>
              <a:ea typeface="微软雅黑" panose="020B0503020204020204" pitchFamily="34" charset="-122"/>
            </a:endParaRPr>
          </a:p>
        </p:txBody>
      </p:sp>
      <p:cxnSp>
        <p:nvCxnSpPr>
          <p:cNvPr id="11" name="直接连接符 10"/>
          <p:cNvCxnSpPr/>
          <p:nvPr/>
        </p:nvCxnSpPr>
        <p:spPr>
          <a:xfrm flipV="1">
            <a:off x="325120" y="4804410"/>
            <a:ext cx="8711565" cy="3175"/>
          </a:xfrm>
          <a:prstGeom prst="line">
            <a:avLst/>
          </a:prstGeom>
        </p:spPr>
        <p:style>
          <a:lnRef idx="1">
            <a:schemeClr val="accent2"/>
          </a:lnRef>
          <a:fillRef idx="0">
            <a:schemeClr val="accent2"/>
          </a:fillRef>
          <a:effectRef idx="0">
            <a:schemeClr val="accent2"/>
          </a:effectRef>
          <a:fontRef idx="minor">
            <a:schemeClr val="tx1"/>
          </a:fontRef>
        </p:style>
      </p:cxnSp>
      <p:sp>
        <p:nvSpPr>
          <p:cNvPr id="6" name="文本框 5"/>
          <p:cNvSpPr txBox="1"/>
          <p:nvPr/>
        </p:nvSpPr>
        <p:spPr>
          <a:xfrm>
            <a:off x="971550" y="1131570"/>
            <a:ext cx="5280025" cy="368300"/>
          </a:xfrm>
          <a:prstGeom prst="rect">
            <a:avLst/>
          </a:prstGeom>
          <a:noFill/>
        </p:spPr>
        <p:txBody>
          <a:bodyPr wrap="square" rtlCol="0">
            <a:spAutoFit/>
          </a:bodyPr>
          <a:p>
            <a:r>
              <a:rPr lang="zh-CN" altLang="en-US"/>
              <a:t>首页</a:t>
            </a:r>
            <a:r>
              <a:rPr lang="zh-CN" altLang="en-US"/>
              <a:t>待办：根据业务类型清晰查阅待办</a:t>
            </a:r>
            <a:r>
              <a:rPr lang="zh-CN" altLang="en-US"/>
              <a:t>事项</a:t>
            </a:r>
            <a:endParaRPr lang="zh-CN" altLang="en-US"/>
          </a:p>
        </p:txBody>
      </p:sp>
      <p:sp>
        <p:nvSpPr>
          <p:cNvPr id="8" name="文本框 7"/>
          <p:cNvSpPr txBox="1"/>
          <p:nvPr/>
        </p:nvSpPr>
        <p:spPr>
          <a:xfrm>
            <a:off x="971550" y="1708150"/>
            <a:ext cx="6741795" cy="368300"/>
          </a:xfrm>
          <a:prstGeom prst="rect">
            <a:avLst/>
          </a:prstGeom>
          <a:noFill/>
        </p:spPr>
        <p:txBody>
          <a:bodyPr wrap="square" rtlCol="0">
            <a:spAutoFit/>
          </a:bodyPr>
          <a:p>
            <a:r>
              <a:rPr lang="zh-CN" altLang="en-US"/>
              <a:t>常用功能：可根据个人习惯添加业务模块，快捷</a:t>
            </a:r>
            <a:r>
              <a:rPr lang="zh-CN" altLang="en-US"/>
              <a:t>跳转</a:t>
            </a:r>
            <a:endParaRPr lang="zh-CN" altLang="en-US"/>
          </a:p>
        </p:txBody>
      </p:sp>
      <p:sp>
        <p:nvSpPr>
          <p:cNvPr id="9" name="文本框 8"/>
          <p:cNvSpPr txBox="1"/>
          <p:nvPr/>
        </p:nvSpPr>
        <p:spPr>
          <a:xfrm>
            <a:off x="945515" y="2283460"/>
            <a:ext cx="5437505" cy="368300"/>
          </a:xfrm>
          <a:prstGeom prst="rect">
            <a:avLst/>
          </a:prstGeom>
          <a:noFill/>
        </p:spPr>
        <p:txBody>
          <a:bodyPr wrap="square" rtlCol="0">
            <a:spAutoFit/>
          </a:bodyPr>
          <a:p>
            <a:r>
              <a:rPr lang="zh-CN" altLang="en-US"/>
              <a:t>进度跟踪：快捷查看单据审核流程</a:t>
            </a:r>
            <a:endParaRPr lang="zh-CN" altLang="en-US"/>
          </a:p>
        </p:txBody>
      </p:sp>
      <p:sp>
        <p:nvSpPr>
          <p:cNvPr id="10" name="文本框 9"/>
          <p:cNvSpPr txBox="1"/>
          <p:nvPr/>
        </p:nvSpPr>
        <p:spPr>
          <a:xfrm>
            <a:off x="945515" y="2859405"/>
            <a:ext cx="4875530" cy="368300"/>
          </a:xfrm>
          <a:prstGeom prst="rect">
            <a:avLst/>
          </a:prstGeom>
          <a:noFill/>
        </p:spPr>
        <p:txBody>
          <a:bodyPr wrap="square" rtlCol="0">
            <a:spAutoFit/>
          </a:bodyPr>
          <a:p>
            <a:r>
              <a:rPr lang="zh-CN" altLang="en-US"/>
              <a:t>名下资产：直观展示个人名下所有</a:t>
            </a:r>
            <a:r>
              <a:rPr lang="zh-CN" altLang="en-US"/>
              <a:t>资产</a:t>
            </a:r>
            <a:endParaRPr lang="zh-CN" altLang="en-US"/>
          </a:p>
        </p:txBody>
      </p:sp>
      <p:sp>
        <p:nvSpPr>
          <p:cNvPr id="12" name="文本框 11"/>
          <p:cNvSpPr txBox="1"/>
          <p:nvPr/>
        </p:nvSpPr>
        <p:spPr>
          <a:xfrm>
            <a:off x="971550" y="3435985"/>
            <a:ext cx="5026660" cy="368300"/>
          </a:xfrm>
          <a:prstGeom prst="rect">
            <a:avLst/>
          </a:prstGeom>
          <a:noFill/>
        </p:spPr>
        <p:txBody>
          <a:bodyPr wrap="square" rtlCol="0">
            <a:spAutoFit/>
          </a:bodyPr>
          <a:p>
            <a:r>
              <a:rPr lang="zh-CN" altLang="en-US"/>
              <a:t>快捷服务：单据搜索</a:t>
            </a:r>
            <a:r>
              <a:rPr lang="zh-CN" altLang="en-US"/>
              <a:t>快捷查询</a:t>
            </a:r>
            <a:endParaRPr lang="zh-CN" altLang="en-US"/>
          </a:p>
        </p:txBody>
      </p:sp>
      <p:sp>
        <p:nvSpPr>
          <p:cNvPr id="2" name="文本框 1"/>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Tree>
  </p:cSld>
  <p:clrMapOvr>
    <a:masterClrMapping/>
  </p:clrMapOvr>
  <p:transition spd="med"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资产建账</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25420" y="2643188"/>
            <a:ext cx="4808538" cy="306705"/>
          </a:xfrm>
          <a:prstGeom prst="rect">
            <a:avLst/>
          </a:prstGeom>
          <a:noFill/>
          <a:ln>
            <a:noFill/>
          </a:ln>
          <a:extLst>
            <a:ext uri="{909E8E84-426E-40DD-AFC4-6F175D3DCCD1}">
              <a14:hiddenFill xmlns:a14="http://schemas.microsoft.com/office/drawing/2010/main">
                <a:solidFill>
                  <a:srgbClr val="FFFFFF"/>
                </a:solidFill>
              </a14:hiddenFill>
            </a:ext>
          </a:extLst>
        </p:spPr>
        <p:txBody>
          <a:bodyPr>
            <a:spAutoFit/>
          </a:bodyPr>
          <a:lstStyle>
            <a:defPPr>
              <a:defRPr lang="zh-CN"/>
            </a:defPPr>
            <a:lvl1pPr>
              <a:defRPr sz="1400">
                <a:solidFill>
                  <a:schemeClr val="accent3"/>
                </a:solidFill>
                <a:latin typeface="微软雅黑" panose="020B0503020204020204" pitchFamily="34" charset="-122"/>
                <a:ea typeface="微软雅黑" panose="020B0503020204020204" pitchFamily="34" charset="-122"/>
              </a:defRPr>
            </a:lvl1pPr>
          </a:lstStyle>
          <a:p>
            <a:pPr lvl="0" algn="l">
              <a:buClrTx/>
              <a:buSzTx/>
              <a:buFontTx/>
            </a:pPr>
            <a:r>
              <a:rPr lang="zh-CN" altLang="en-US" dirty="0">
                <a:solidFill>
                  <a:schemeClr val="bg1"/>
                </a:solidFill>
                <a:sym typeface="+mn-ea"/>
              </a:rPr>
              <a:t>执行教育财政分类，分级管理入账</a:t>
            </a:r>
            <a:endParaRPr lang="zh-CN" altLang="en-US" dirty="0">
              <a:solidFill>
                <a:schemeClr val="bg1"/>
              </a:solidFill>
              <a:sym typeface="+mn-ea"/>
            </a:endParaRPr>
          </a:p>
        </p:txBody>
      </p:sp>
      <p:sp>
        <p:nvSpPr>
          <p:cNvPr id="6" name="TextBox 5"/>
          <p:cNvSpPr txBox="1">
            <a:spLocks noChangeArrowheads="1"/>
          </p:cNvSpPr>
          <p:nvPr/>
        </p:nvSpPr>
        <p:spPr bwMode="auto">
          <a:xfrm>
            <a:off x="504826" y="1773238"/>
            <a:ext cx="1343025"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02</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1"/>
          <p:cNvSpPr txBox="1">
            <a:spLocks noChangeArrowheads="1"/>
          </p:cNvSpPr>
          <p:nvPr/>
        </p:nvSpPr>
        <p:spPr bwMode="auto">
          <a:xfrm>
            <a:off x="355600" y="206375"/>
            <a:ext cx="11988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dirty="0" smtClean="0">
                <a:solidFill>
                  <a:schemeClr val="accent1"/>
                </a:solidFill>
                <a:latin typeface="微软雅黑" panose="020B0503020204020204" pitchFamily="34" charset="-122"/>
                <a:ea typeface="微软雅黑" panose="020B0503020204020204" pitchFamily="34" charset="-122"/>
              </a:rPr>
              <a:t>资产建账</a:t>
            </a:r>
            <a:endParaRPr lang="zh-CN" altLang="en-US" sz="1200" b="1" dirty="0">
              <a:solidFill>
                <a:schemeClr val="accent1"/>
              </a:solidFill>
              <a:latin typeface="微软雅黑" panose="020B0503020204020204" pitchFamily="34" charset="-122"/>
              <a:ea typeface="微软雅黑" panose="020B0503020204020204" pitchFamily="34" charset="-122"/>
            </a:endParaRPr>
          </a:p>
        </p:txBody>
      </p:sp>
      <p:sp>
        <p:nvSpPr>
          <p:cNvPr id="4" name="文本框 3"/>
          <p:cNvSpPr txBox="1">
            <a:spLocks noChangeArrowheads="1"/>
          </p:cNvSpPr>
          <p:nvPr/>
        </p:nvSpPr>
        <p:spPr bwMode="auto">
          <a:xfrm>
            <a:off x="355421" y="771583"/>
            <a:ext cx="8047990" cy="575945"/>
          </a:xfrm>
          <a:prstGeom prst="rect">
            <a:avLst/>
          </a:prstGeom>
          <a:noFill/>
        </p:spPr>
        <p:txBody>
          <a:bodyPr wrap="square" rtlCol="0">
            <a:sp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en-US" altLang="zh-CN" dirty="0">
                <a:sym typeface="+mn-ea"/>
              </a:rPr>
              <a:t>Tips：</a:t>
            </a:r>
            <a:r>
              <a:rPr lang="zh-CN" dirty="0">
                <a:sym typeface="+mn-ea"/>
              </a:rPr>
              <a:t>资产建账：固定资产采购完成，资产管理相关人员按照验收单信息录入资产，资产</a:t>
            </a:r>
            <a:r>
              <a:rPr lang="zh-CN" dirty="0">
                <a:sym typeface="+mn-ea"/>
              </a:rPr>
              <a:t>完成</a:t>
            </a:r>
            <a:r>
              <a:rPr lang="zh-CN" dirty="0">
                <a:sym typeface="+mn-ea"/>
              </a:rPr>
              <a:t>审核后入账</a:t>
            </a:r>
            <a:r>
              <a:rPr lang="zh-CN" altLang="en-US" dirty="0">
                <a:sym typeface="+mn-ea"/>
              </a:rPr>
              <a:t>；</a:t>
            </a:r>
            <a:endParaRPr lang="zh-CN" altLang="en-US" dirty="0">
              <a:sym typeface="+mn-ea"/>
            </a:endParaRPr>
          </a:p>
          <a:p>
            <a:r>
              <a:rPr lang="en-US" altLang="zh-CN" dirty="0">
                <a:sym typeface="+mn-ea"/>
              </a:rPr>
              <a:t>          </a:t>
            </a:r>
            <a:r>
              <a:rPr lang="zh-CN" altLang="en-US" dirty="0">
                <a:sym typeface="+mn-ea"/>
              </a:rPr>
              <a:t>流程如下：</a:t>
            </a:r>
            <a:endParaRPr lang="zh-CN" altLang="en-US" dirty="0">
              <a:sym typeface="+mn-ea"/>
            </a:endParaRPr>
          </a:p>
        </p:txBody>
      </p:sp>
      <p:sp>
        <p:nvSpPr>
          <p:cNvPr id="25" name="矩形 24"/>
          <p:cNvSpPr/>
          <p:nvPr/>
        </p:nvSpPr>
        <p:spPr>
          <a:xfrm>
            <a:off x="251460" y="2079625"/>
            <a:ext cx="8832850" cy="1745615"/>
          </a:xfrm>
          <a:prstGeom prst="rect">
            <a:avLst/>
          </a:prstGeom>
          <a:noFill/>
          <a:ln w="19050" cmpd="thickThin">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矩形: 圆角 3"/>
          <p:cNvSpPr/>
          <p:nvPr/>
        </p:nvSpPr>
        <p:spPr>
          <a:xfrm>
            <a:off x="379730" y="2193290"/>
            <a:ext cx="450215" cy="1414780"/>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管理员建账</a:t>
            </a:r>
            <a:endPar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27" name="箭头: 右 49"/>
          <p:cNvSpPr/>
          <p:nvPr/>
        </p:nvSpPr>
        <p:spPr bwMode="auto">
          <a:xfrm>
            <a:off x="1027430" y="2625090"/>
            <a:ext cx="3748405" cy="21082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9" name="对话气泡: 矩形 56"/>
          <p:cNvSpPr/>
          <p:nvPr/>
        </p:nvSpPr>
        <p:spPr bwMode="auto">
          <a:xfrm>
            <a:off x="1332230" y="2197735"/>
            <a:ext cx="3017520" cy="323850"/>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rPr>
              <a:t>提交验收单申请</a:t>
            </a:r>
            <a:endPar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30" name="对话气泡: 矩形 59"/>
          <p:cNvSpPr/>
          <p:nvPr/>
        </p:nvSpPr>
        <p:spPr bwMode="auto">
          <a:xfrm>
            <a:off x="1331595" y="3261995"/>
            <a:ext cx="3018155" cy="341630"/>
          </a:xfrm>
          <a:prstGeom prst="wedgeRectCallout">
            <a:avLst>
              <a:gd name="adj1" fmla="val -3055"/>
              <a:gd name="adj2" fmla="val -79500"/>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rPr>
              <a:t>归口未通过时退回至管理员</a:t>
            </a:r>
            <a:endPar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36" name="箭头: 右 55"/>
          <p:cNvSpPr/>
          <p:nvPr/>
        </p:nvSpPr>
        <p:spPr bwMode="auto">
          <a:xfrm rot="10800000">
            <a:off x="1028065" y="2914015"/>
            <a:ext cx="3696970" cy="198120"/>
          </a:xfrm>
          <a:prstGeom prst="rightArrow">
            <a:avLst/>
          </a:prstGeom>
          <a:gradFill>
            <a:gsLst>
              <a:gs pos="0">
                <a:srgbClr val="FE4444"/>
              </a:gs>
              <a:gs pos="100000">
                <a:srgbClr val="832B2B"/>
              </a:gs>
            </a:gsLst>
            <a:lin ang="16200000" scaled="0"/>
          </a:gradFill>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7" name="矩形: 圆角 3"/>
          <p:cNvSpPr/>
          <p:nvPr/>
        </p:nvSpPr>
        <p:spPr>
          <a:xfrm>
            <a:off x="4923155" y="2216150"/>
            <a:ext cx="452755" cy="1414145"/>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归口管理部门</a:t>
            </a:r>
            <a:endPar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38" name="矩形: 圆角 3"/>
          <p:cNvSpPr/>
          <p:nvPr/>
        </p:nvSpPr>
        <p:spPr>
          <a:xfrm>
            <a:off x="7075170" y="2193925"/>
            <a:ext cx="452755" cy="1414145"/>
          </a:xfrm>
          <a:prstGeom prst="roundRect">
            <a:avLst/>
          </a:prstGeom>
          <a:solidFill>
            <a:schemeClr val="accent4"/>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财务</a:t>
            </a:r>
            <a:endParaRPr kumimoji="0" lang="en-US" altLang="zh-CN" sz="1400" b="0" i="0" u="none" strike="noStrike" kern="1200" cap="none" spc="0" normalizeH="0" baseline="0" noProof="1">
              <a:ln w="0"/>
              <a:solidFill>
                <a:schemeClr val="tx2">
                  <a:lumMod val="50000"/>
                </a:schemeClr>
              </a:solidFill>
              <a:effectLst>
                <a:outerShdw blurRad="38100" dist="19050" dir="2700000" algn="tl" rotWithShape="0">
                  <a:schemeClr val="dk1">
                    <a:alpha val="40000"/>
                  </a:schemeClr>
                </a:outerShdw>
              </a:effectLst>
              <a:uLnTx/>
              <a:uFillTx/>
              <a:latin typeface="+mn-lt"/>
              <a:ea typeface="+mn-ea"/>
              <a:cs typeface="+mn-cs"/>
              <a:sym typeface="+mn-ea"/>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管理</a:t>
            </a:r>
            <a:endParaRPr kumimoji="0" lang="en-US" altLang="zh-CN" sz="1400" b="0" i="0" u="none" strike="noStrike" kern="1200" cap="none" spc="0" normalizeH="0" baseline="0" noProof="1">
              <a:ln w="0"/>
              <a:solidFill>
                <a:schemeClr val="tx2">
                  <a:lumMod val="50000"/>
                </a:schemeClr>
              </a:solidFill>
              <a:effectLst>
                <a:outerShdw blurRad="38100" dist="19050" dir="2700000" algn="tl" rotWithShape="0">
                  <a:schemeClr val="dk1">
                    <a:alpha val="40000"/>
                  </a:schemeClr>
                </a:outerShdw>
              </a:effectLst>
              <a:uLnTx/>
              <a:uFillTx/>
              <a:latin typeface="+mn-lt"/>
              <a:ea typeface="+mn-ea"/>
              <a:cs typeface="+mn-cs"/>
              <a:sym typeface="+mn-ea"/>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部门</a:t>
            </a:r>
            <a:endPar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39" name="矩形: 圆角 3"/>
          <p:cNvSpPr/>
          <p:nvPr/>
        </p:nvSpPr>
        <p:spPr>
          <a:xfrm>
            <a:off x="8569325" y="2193925"/>
            <a:ext cx="452755" cy="1414145"/>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vertOverflow="overflow" horzOverflow="overflow" vert="horz" wrap="square" numCol="1" spcCol="0" rtlCol="0" fromWordArt="0" anchor="ctr" anchorCtr="0" forceAA="0" compatLnSpc="1">
            <a:noAutofit/>
          </a:bodyPr>
          <a:p>
            <a:pPr lvl="0" algn="ctr" defTabSz="914400">
              <a:buClrTx/>
              <a:buSzTx/>
              <a:buFont typeface="Arial" panose="020B0604020202020204" pitchFamily="34" charset="0"/>
              <a:defRPr/>
            </a:pPr>
            <a:r>
              <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rPr>
              <a:t>入账固定资产</a:t>
            </a:r>
            <a:endParaRPr lang="zh-CN" altLang="en-US" sz="1400">
              <a:ln w="0"/>
              <a:solidFill>
                <a:schemeClr val="tx2">
                  <a:lumMod val="50000"/>
                </a:schemeClr>
              </a:solidFill>
              <a:effectLst>
                <a:outerShdw blurRad="38100" dist="19050" dir="2700000" algn="tl" rotWithShape="0">
                  <a:schemeClr val="dk1">
                    <a:alpha val="40000"/>
                  </a:schemeClr>
                </a:outerShdw>
              </a:effectLst>
              <a:uLnTx/>
              <a:uFillTx/>
              <a:sym typeface="+mn-ea"/>
            </a:endParaRPr>
          </a:p>
        </p:txBody>
      </p:sp>
      <p:sp>
        <p:nvSpPr>
          <p:cNvPr id="40" name="箭头: 右 49"/>
          <p:cNvSpPr/>
          <p:nvPr/>
        </p:nvSpPr>
        <p:spPr bwMode="auto">
          <a:xfrm>
            <a:off x="5649595" y="2625090"/>
            <a:ext cx="1231265" cy="21082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1" name="箭头: 右 55"/>
          <p:cNvSpPr/>
          <p:nvPr/>
        </p:nvSpPr>
        <p:spPr bwMode="auto">
          <a:xfrm rot="10800000">
            <a:off x="5648960" y="2914015"/>
            <a:ext cx="1230630" cy="198120"/>
          </a:xfrm>
          <a:prstGeom prst="rightArrow">
            <a:avLst/>
          </a:prstGeom>
          <a:gradFill>
            <a:gsLst>
              <a:gs pos="0">
                <a:srgbClr val="FE4444"/>
              </a:gs>
              <a:gs pos="100000">
                <a:srgbClr val="832B2B"/>
              </a:gs>
            </a:gsLst>
            <a:lin ang="16200000" scaled="0"/>
          </a:gradFill>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2" name="对话气泡: 矩形 56"/>
          <p:cNvSpPr/>
          <p:nvPr/>
        </p:nvSpPr>
        <p:spPr bwMode="auto">
          <a:xfrm>
            <a:off x="5495925" y="2130425"/>
            <a:ext cx="1508760" cy="400685"/>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rPr>
              <a:t>归口审核通过</a:t>
            </a:r>
            <a:endPar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43" name="箭头: 右 53"/>
          <p:cNvSpPr/>
          <p:nvPr/>
        </p:nvSpPr>
        <p:spPr>
          <a:xfrm>
            <a:off x="7579360" y="2816860"/>
            <a:ext cx="938530" cy="269875"/>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4" name="对话气泡: 矩形 56"/>
          <p:cNvSpPr/>
          <p:nvPr/>
        </p:nvSpPr>
        <p:spPr bwMode="auto">
          <a:xfrm>
            <a:off x="7604125" y="2224405"/>
            <a:ext cx="892175" cy="400685"/>
          </a:xfrm>
          <a:prstGeom prst="wedgeRectCallout">
            <a:avLst>
              <a:gd name="adj1" fmla="val -10833"/>
              <a:gd name="adj2" fmla="val 75865"/>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rPr>
              <a:t>财务审核通过</a:t>
            </a:r>
            <a:endPar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45" name="对话气泡: 矩形 59"/>
          <p:cNvSpPr/>
          <p:nvPr/>
        </p:nvSpPr>
        <p:spPr bwMode="auto">
          <a:xfrm>
            <a:off x="5490210" y="3251835"/>
            <a:ext cx="1508760" cy="434340"/>
          </a:xfrm>
          <a:prstGeom prst="wedgeRectCallout">
            <a:avLst>
              <a:gd name="adj1" fmla="val -3055"/>
              <a:gd name="adj2" fmla="val -79500"/>
            </a:avLst>
          </a:prstGeom>
        </p:spPr>
        <p:style>
          <a:lnRef idx="2">
            <a:schemeClr val="accent5"/>
          </a:lnRef>
          <a:fillRef idx="1">
            <a:schemeClr val="lt1"/>
          </a:fillRef>
          <a:effectRef idx="0">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rPr>
              <a:t>财务未通过时退回至归口部门</a:t>
            </a:r>
            <a:endParaRPr kumimoji="0" lang="zh-CN" altLang="en-US" sz="1400" b="0" i="0" u="none" strike="noStrike" kern="1200" cap="none" spc="0" normalizeH="0" baseline="0" noProof="1">
              <a:ln>
                <a:noFill/>
              </a:ln>
              <a:solidFill>
                <a:schemeClr val="tx2">
                  <a:lumMod val="50000"/>
                </a:schemeClr>
              </a:solidFill>
              <a:effectLst/>
              <a:uLnTx/>
              <a:uFillTx/>
              <a:latin typeface="+mn-lt"/>
              <a:ea typeface="+mn-ea"/>
              <a:cs typeface="+mn-cs"/>
              <a:sym typeface="+mn-ea"/>
            </a:endParaRPr>
          </a:p>
        </p:txBody>
      </p:sp>
      <p:sp>
        <p:nvSpPr>
          <p:cNvPr id="2" name="文本框 1"/>
          <p:cNvSpPr txBox="1"/>
          <p:nvPr/>
        </p:nvSpPr>
        <p:spPr>
          <a:xfrm>
            <a:off x="8168005" y="3643630"/>
            <a:ext cx="860425" cy="118110"/>
          </a:xfrm>
          <a:prstGeom prst="rect">
            <a:avLst/>
          </a:prstGeom>
          <a:solidFill>
            <a:schemeClr val="bg1">
              <a:lumMod val="95000"/>
            </a:schemeClr>
          </a:solidFill>
        </p:spPr>
        <p:txBody>
          <a:bodyPr wrap="square" rtlCol="0">
            <a:no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 calcmode="lin" valueType="num">
                                      <p:cBhvr additive="base">
                                        <p:cTn id="30" dur="500" fill="hold"/>
                                        <p:tgtEl>
                                          <p:spTgt spid="27"/>
                                        </p:tgtEl>
                                        <p:attrNameLst>
                                          <p:attrName>ppt_x</p:attrName>
                                        </p:attrNameLst>
                                      </p:cBhvr>
                                      <p:tavLst>
                                        <p:tav tm="0">
                                          <p:val>
                                            <p:strVal val="#ppt_x"/>
                                          </p:val>
                                        </p:tav>
                                        <p:tav tm="100000">
                                          <p:val>
                                            <p:strVal val="#ppt_x"/>
                                          </p:val>
                                        </p:tav>
                                      </p:tavLst>
                                    </p:anim>
                                    <p:anim calcmode="lin" valueType="num">
                                      <p:cBhvr additive="base">
                                        <p:cTn id="31" dur="500" fill="hold"/>
                                        <p:tgtEl>
                                          <p:spTgt spid="2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additive="base">
                                        <p:cTn id="34" dur="500" fill="hold"/>
                                        <p:tgtEl>
                                          <p:spTgt spid="29"/>
                                        </p:tgtEl>
                                        <p:attrNameLst>
                                          <p:attrName>ppt_x</p:attrName>
                                        </p:attrNameLst>
                                      </p:cBhvr>
                                      <p:tavLst>
                                        <p:tav tm="0">
                                          <p:val>
                                            <p:strVal val="#ppt_x"/>
                                          </p:val>
                                        </p:tav>
                                        <p:tav tm="100000">
                                          <p:val>
                                            <p:strVal val="#ppt_x"/>
                                          </p:val>
                                        </p:tav>
                                      </p:tavLst>
                                    </p:anim>
                                    <p:anim calcmode="lin" valueType="num">
                                      <p:cBhvr additive="base">
                                        <p:cTn id="35" dur="500" fill="hold"/>
                                        <p:tgtEl>
                                          <p:spTgt spid="29"/>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ppt_x"/>
                                          </p:val>
                                        </p:tav>
                                        <p:tav tm="100000">
                                          <p:val>
                                            <p:strVal val="#ppt_x"/>
                                          </p:val>
                                        </p:tav>
                                      </p:tavLst>
                                    </p:anim>
                                    <p:anim calcmode="lin" valueType="num">
                                      <p:cBhvr additive="base">
                                        <p:cTn id="39" dur="500" fill="hold"/>
                                        <p:tgtEl>
                                          <p:spTgt spid="30"/>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additive="base">
                                        <p:cTn id="42" dur="500" fill="hold"/>
                                        <p:tgtEl>
                                          <p:spTgt spid="36"/>
                                        </p:tgtEl>
                                        <p:attrNameLst>
                                          <p:attrName>ppt_x</p:attrName>
                                        </p:attrNameLst>
                                      </p:cBhvr>
                                      <p:tavLst>
                                        <p:tav tm="0">
                                          <p:val>
                                            <p:strVal val="#ppt_x"/>
                                          </p:val>
                                        </p:tav>
                                        <p:tav tm="100000">
                                          <p:val>
                                            <p:strVal val="#ppt_x"/>
                                          </p:val>
                                        </p:tav>
                                      </p:tavLst>
                                    </p:anim>
                                    <p:anim calcmode="lin" valueType="num">
                                      <p:cBhvr additive="base">
                                        <p:cTn id="43" dur="500" fill="hold"/>
                                        <p:tgtEl>
                                          <p:spTgt spid="36"/>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additive="base">
                                        <p:cTn id="46" dur="500" fill="hold"/>
                                        <p:tgtEl>
                                          <p:spTgt spid="37"/>
                                        </p:tgtEl>
                                        <p:attrNameLst>
                                          <p:attrName>ppt_x</p:attrName>
                                        </p:attrNameLst>
                                      </p:cBhvr>
                                      <p:tavLst>
                                        <p:tav tm="0">
                                          <p:val>
                                            <p:strVal val="#ppt_x"/>
                                          </p:val>
                                        </p:tav>
                                        <p:tav tm="100000">
                                          <p:val>
                                            <p:strVal val="#ppt_x"/>
                                          </p:val>
                                        </p:tav>
                                      </p:tavLst>
                                    </p:anim>
                                    <p:anim calcmode="lin" valueType="num">
                                      <p:cBhvr additive="base">
                                        <p:cTn id="47" dur="500" fill="hold"/>
                                        <p:tgtEl>
                                          <p:spTgt spid="37"/>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 calcmode="lin" valueType="num">
                                      <p:cBhvr additive="base">
                                        <p:cTn id="50" dur="500" fill="hold"/>
                                        <p:tgtEl>
                                          <p:spTgt spid="38"/>
                                        </p:tgtEl>
                                        <p:attrNameLst>
                                          <p:attrName>ppt_x</p:attrName>
                                        </p:attrNameLst>
                                      </p:cBhvr>
                                      <p:tavLst>
                                        <p:tav tm="0">
                                          <p:val>
                                            <p:strVal val="#ppt_x"/>
                                          </p:val>
                                        </p:tav>
                                        <p:tav tm="100000">
                                          <p:val>
                                            <p:strVal val="#ppt_x"/>
                                          </p:val>
                                        </p:tav>
                                      </p:tavLst>
                                    </p:anim>
                                    <p:anim calcmode="lin" valueType="num">
                                      <p:cBhvr additive="base">
                                        <p:cTn id="51" dur="500" fill="hold"/>
                                        <p:tgtEl>
                                          <p:spTgt spid="3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 calcmode="lin" valueType="num">
                                      <p:cBhvr additive="base">
                                        <p:cTn id="54" dur="500" fill="hold"/>
                                        <p:tgtEl>
                                          <p:spTgt spid="39"/>
                                        </p:tgtEl>
                                        <p:attrNameLst>
                                          <p:attrName>ppt_x</p:attrName>
                                        </p:attrNameLst>
                                      </p:cBhvr>
                                      <p:tavLst>
                                        <p:tav tm="0">
                                          <p:val>
                                            <p:strVal val="#ppt_x"/>
                                          </p:val>
                                        </p:tav>
                                        <p:tav tm="100000">
                                          <p:val>
                                            <p:strVal val="#ppt_x"/>
                                          </p:val>
                                        </p:tav>
                                      </p:tavLst>
                                    </p:anim>
                                    <p:anim calcmode="lin" valueType="num">
                                      <p:cBhvr additive="base">
                                        <p:cTn id="55" dur="500" fill="hold"/>
                                        <p:tgtEl>
                                          <p:spTgt spid="39"/>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additive="base">
                                        <p:cTn id="58" dur="500" fill="hold"/>
                                        <p:tgtEl>
                                          <p:spTgt spid="40"/>
                                        </p:tgtEl>
                                        <p:attrNameLst>
                                          <p:attrName>ppt_x</p:attrName>
                                        </p:attrNameLst>
                                      </p:cBhvr>
                                      <p:tavLst>
                                        <p:tav tm="0">
                                          <p:val>
                                            <p:strVal val="#ppt_x"/>
                                          </p:val>
                                        </p:tav>
                                        <p:tav tm="100000">
                                          <p:val>
                                            <p:strVal val="#ppt_x"/>
                                          </p:val>
                                        </p:tav>
                                      </p:tavLst>
                                    </p:anim>
                                    <p:anim calcmode="lin" valueType="num">
                                      <p:cBhvr additive="base">
                                        <p:cTn id="59" dur="500" fill="hold"/>
                                        <p:tgtEl>
                                          <p:spTgt spid="40"/>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41"/>
                                        </p:tgtEl>
                                        <p:attrNameLst>
                                          <p:attrName>style.visibility</p:attrName>
                                        </p:attrNameLst>
                                      </p:cBhvr>
                                      <p:to>
                                        <p:strVal val="visible"/>
                                      </p:to>
                                    </p:set>
                                    <p:anim calcmode="lin" valueType="num">
                                      <p:cBhvr additive="base">
                                        <p:cTn id="62" dur="500" fill="hold"/>
                                        <p:tgtEl>
                                          <p:spTgt spid="41"/>
                                        </p:tgtEl>
                                        <p:attrNameLst>
                                          <p:attrName>ppt_x</p:attrName>
                                        </p:attrNameLst>
                                      </p:cBhvr>
                                      <p:tavLst>
                                        <p:tav tm="0">
                                          <p:val>
                                            <p:strVal val="#ppt_x"/>
                                          </p:val>
                                        </p:tav>
                                        <p:tav tm="100000">
                                          <p:val>
                                            <p:strVal val="#ppt_x"/>
                                          </p:val>
                                        </p:tav>
                                      </p:tavLst>
                                    </p:anim>
                                    <p:anim calcmode="lin" valueType="num">
                                      <p:cBhvr additive="base">
                                        <p:cTn id="63" dur="500" fill="hold"/>
                                        <p:tgtEl>
                                          <p:spTgt spid="41"/>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2"/>
                                        </p:tgtEl>
                                        <p:attrNameLst>
                                          <p:attrName>style.visibility</p:attrName>
                                        </p:attrNameLst>
                                      </p:cBhvr>
                                      <p:to>
                                        <p:strVal val="visible"/>
                                      </p:to>
                                    </p:set>
                                    <p:anim calcmode="lin" valueType="num">
                                      <p:cBhvr additive="base">
                                        <p:cTn id="66" dur="500" fill="hold"/>
                                        <p:tgtEl>
                                          <p:spTgt spid="42"/>
                                        </p:tgtEl>
                                        <p:attrNameLst>
                                          <p:attrName>ppt_x</p:attrName>
                                        </p:attrNameLst>
                                      </p:cBhvr>
                                      <p:tavLst>
                                        <p:tav tm="0">
                                          <p:val>
                                            <p:strVal val="#ppt_x"/>
                                          </p:val>
                                        </p:tav>
                                        <p:tav tm="100000">
                                          <p:val>
                                            <p:strVal val="#ppt_x"/>
                                          </p:val>
                                        </p:tav>
                                      </p:tavLst>
                                    </p:anim>
                                    <p:anim calcmode="lin" valueType="num">
                                      <p:cBhvr additive="base">
                                        <p:cTn id="67" dur="500" fill="hold"/>
                                        <p:tgtEl>
                                          <p:spTgt spid="42"/>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43"/>
                                        </p:tgtEl>
                                        <p:attrNameLst>
                                          <p:attrName>style.visibility</p:attrName>
                                        </p:attrNameLst>
                                      </p:cBhvr>
                                      <p:to>
                                        <p:strVal val="visible"/>
                                      </p:to>
                                    </p:set>
                                    <p:anim calcmode="lin" valueType="num">
                                      <p:cBhvr additive="base">
                                        <p:cTn id="70" dur="500" fill="hold"/>
                                        <p:tgtEl>
                                          <p:spTgt spid="43"/>
                                        </p:tgtEl>
                                        <p:attrNameLst>
                                          <p:attrName>ppt_x</p:attrName>
                                        </p:attrNameLst>
                                      </p:cBhvr>
                                      <p:tavLst>
                                        <p:tav tm="0">
                                          <p:val>
                                            <p:strVal val="#ppt_x"/>
                                          </p:val>
                                        </p:tav>
                                        <p:tav tm="100000">
                                          <p:val>
                                            <p:strVal val="#ppt_x"/>
                                          </p:val>
                                        </p:tav>
                                      </p:tavLst>
                                    </p:anim>
                                    <p:anim calcmode="lin" valueType="num">
                                      <p:cBhvr additive="base">
                                        <p:cTn id="71" dur="500" fill="hold"/>
                                        <p:tgtEl>
                                          <p:spTgt spid="43"/>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44"/>
                                        </p:tgtEl>
                                        <p:attrNameLst>
                                          <p:attrName>style.visibility</p:attrName>
                                        </p:attrNameLst>
                                      </p:cBhvr>
                                      <p:to>
                                        <p:strVal val="visible"/>
                                      </p:to>
                                    </p:set>
                                    <p:anim calcmode="lin" valueType="num">
                                      <p:cBhvr additive="base">
                                        <p:cTn id="74" dur="500" fill="hold"/>
                                        <p:tgtEl>
                                          <p:spTgt spid="44"/>
                                        </p:tgtEl>
                                        <p:attrNameLst>
                                          <p:attrName>ppt_x</p:attrName>
                                        </p:attrNameLst>
                                      </p:cBhvr>
                                      <p:tavLst>
                                        <p:tav tm="0">
                                          <p:val>
                                            <p:strVal val="#ppt_x"/>
                                          </p:val>
                                        </p:tav>
                                        <p:tav tm="100000">
                                          <p:val>
                                            <p:strVal val="#ppt_x"/>
                                          </p:val>
                                        </p:tav>
                                      </p:tavLst>
                                    </p:anim>
                                    <p:anim calcmode="lin" valueType="num">
                                      <p:cBhvr additive="base">
                                        <p:cTn id="75" dur="500" fill="hold"/>
                                        <p:tgtEl>
                                          <p:spTgt spid="44"/>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5"/>
                                        </p:tgtEl>
                                        <p:attrNameLst>
                                          <p:attrName>style.visibility</p:attrName>
                                        </p:attrNameLst>
                                      </p:cBhvr>
                                      <p:to>
                                        <p:strVal val="visible"/>
                                      </p:to>
                                    </p:set>
                                    <p:anim calcmode="lin" valueType="num">
                                      <p:cBhvr additive="base">
                                        <p:cTn id="78" dur="500" fill="hold"/>
                                        <p:tgtEl>
                                          <p:spTgt spid="45"/>
                                        </p:tgtEl>
                                        <p:attrNameLst>
                                          <p:attrName>ppt_x</p:attrName>
                                        </p:attrNameLst>
                                      </p:cBhvr>
                                      <p:tavLst>
                                        <p:tav tm="0">
                                          <p:val>
                                            <p:strVal val="#ppt_x"/>
                                          </p:val>
                                        </p:tav>
                                        <p:tav tm="100000">
                                          <p:val>
                                            <p:strVal val="#ppt_x"/>
                                          </p:val>
                                        </p:tav>
                                      </p:tavLst>
                                    </p:anim>
                                    <p:anim calcmode="lin" valueType="num">
                                      <p:cBhvr additive="base">
                                        <p:cTn id="79"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 grpId="0" bldLvl="0" animBg="1"/>
      <p:bldP spid="26" grpId="0" bldLvl="0" animBg="1"/>
      <p:bldP spid="27" grpId="0" bldLvl="0" animBg="1"/>
      <p:bldP spid="29" grpId="0" bldLvl="0" animBg="1"/>
      <p:bldP spid="30" grpId="0" bldLvl="0" animBg="1"/>
      <p:bldP spid="36" grpId="0" bldLvl="0" animBg="1"/>
      <p:bldP spid="37" grpId="0" bldLvl="0" animBg="1"/>
      <p:bldP spid="38" grpId="0" bldLvl="0" animBg="1"/>
      <p:bldP spid="39" grpId="0" bldLvl="0" animBg="1"/>
      <p:bldP spid="40" grpId="0" bldLvl="0" animBg="1"/>
      <p:bldP spid="41" grpId="0" bldLvl="0" animBg="1"/>
      <p:bldP spid="42" grpId="0" bldLvl="0" animBg="1"/>
      <p:bldP spid="43" grpId="0" bldLvl="0" animBg="1"/>
      <p:bldP spid="44" grpId="0" bldLvl="0" animBg="1"/>
      <p:bldP spid="45" grpId="0" bldLvl="0" animBg="1"/>
      <p:bldP spid="25" grpId="1" animBg="1"/>
      <p:bldP spid="26" grpId="1" animBg="1"/>
      <p:bldP spid="27" grpId="1" animBg="1"/>
      <p:bldP spid="29" grpId="1" animBg="1"/>
      <p:bldP spid="30" grpId="1" animBg="1"/>
      <p:bldP spid="36" grpId="1" animBg="1"/>
      <p:bldP spid="37" grpId="1" animBg="1"/>
      <p:bldP spid="38" grpId="1" animBg="1"/>
      <p:bldP spid="39" grpId="1" animBg="1"/>
      <p:bldP spid="40" grpId="1" animBg="1"/>
      <p:bldP spid="41" grpId="1" animBg="1"/>
      <p:bldP spid="42" grpId="1" animBg="1"/>
      <p:bldP spid="43" grpId="1" animBg="1"/>
      <p:bldP spid="44" grpId="1" animBg="1"/>
      <p:bldP spid="4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1"/>
          <p:cNvSpPr txBox="1">
            <a:spLocks noChangeArrowheads="1"/>
          </p:cNvSpPr>
          <p:nvPr/>
        </p:nvSpPr>
        <p:spPr bwMode="auto">
          <a:xfrm>
            <a:off x="355600" y="206375"/>
            <a:ext cx="2339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800" b="1" dirty="0" smtClean="0">
                <a:solidFill>
                  <a:schemeClr val="accent1"/>
                </a:solidFill>
                <a:latin typeface="微软雅黑" panose="020B0503020204020204" pitchFamily="34" charset="-122"/>
                <a:ea typeface="微软雅黑" panose="020B0503020204020204" pitchFamily="34" charset="-122"/>
              </a:rPr>
              <a:t>资产建账-管理员建账</a:t>
            </a:r>
            <a:endParaRPr lang="zh-CN" altLang="en-US" sz="1800" b="1" dirty="0" smtClean="0">
              <a:solidFill>
                <a:schemeClr val="accent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827405" y="915670"/>
            <a:ext cx="7128510" cy="368300"/>
          </a:xfrm>
          <a:prstGeom prst="rect">
            <a:avLst/>
          </a:prstGeom>
          <a:noFill/>
        </p:spPr>
        <p:txBody>
          <a:bodyPr wrap="square" rtlCol="0">
            <a:spAutoFit/>
          </a:bodyPr>
          <a:p>
            <a:r>
              <a:rPr lang="zh-CN" altLang="en-US"/>
              <a:t>管理员建账不需要部门管理员审核，但是建账</a:t>
            </a:r>
            <a:r>
              <a:rPr lang="zh-CN" altLang="en-US"/>
              <a:t>时需要先选择</a:t>
            </a:r>
            <a:r>
              <a:rPr lang="zh-CN" altLang="en-US"/>
              <a:t>末级单位</a:t>
            </a:r>
            <a:endParaRPr lang="zh-CN" altLang="en-US"/>
          </a:p>
        </p:txBody>
      </p:sp>
      <p:sp>
        <p:nvSpPr>
          <p:cNvPr id="8" name="文本框 7"/>
          <p:cNvSpPr txBox="1"/>
          <p:nvPr/>
        </p:nvSpPr>
        <p:spPr>
          <a:xfrm>
            <a:off x="3298190" y="1888490"/>
            <a:ext cx="184785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点击添加</a:t>
            </a:r>
            <a:r>
              <a:rPr lang="zh-CN" altLang="en-US"/>
              <a:t>验收单</a:t>
            </a:r>
            <a:endParaRPr lang="zh-CN" altLang="en-US"/>
          </a:p>
        </p:txBody>
      </p:sp>
      <p:sp>
        <p:nvSpPr>
          <p:cNvPr id="17" name="文本框 16"/>
          <p:cNvSpPr txBox="1"/>
          <p:nvPr/>
        </p:nvSpPr>
        <p:spPr>
          <a:xfrm>
            <a:off x="5765165" y="1887855"/>
            <a:ext cx="161417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资产分类</a:t>
            </a:r>
            <a:r>
              <a:rPr lang="zh-CN" altLang="en-US"/>
              <a:t>选择</a:t>
            </a:r>
            <a:endParaRPr lang="zh-CN" altLang="en-US"/>
          </a:p>
        </p:txBody>
      </p:sp>
      <p:sp>
        <p:nvSpPr>
          <p:cNvPr id="19" name="文本框 18"/>
          <p:cNvSpPr txBox="1"/>
          <p:nvPr/>
        </p:nvSpPr>
        <p:spPr>
          <a:xfrm>
            <a:off x="5292090" y="2752090"/>
            <a:ext cx="270510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编辑资产</a:t>
            </a:r>
            <a:r>
              <a:rPr lang="zh-CN" altLang="en-US"/>
              <a:t>建账验收单</a:t>
            </a:r>
            <a:r>
              <a:rPr lang="zh-CN" altLang="en-US"/>
              <a:t>信息</a:t>
            </a:r>
            <a:endParaRPr lang="zh-CN" altLang="en-US"/>
          </a:p>
        </p:txBody>
      </p:sp>
      <p:sp>
        <p:nvSpPr>
          <p:cNvPr id="23" name="文本框 22"/>
          <p:cNvSpPr txBox="1"/>
          <p:nvPr/>
        </p:nvSpPr>
        <p:spPr>
          <a:xfrm>
            <a:off x="2977515" y="2752090"/>
            <a:ext cx="159131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生成</a:t>
            </a:r>
            <a:r>
              <a:rPr lang="zh-CN" altLang="en-US"/>
              <a:t>资产卡片</a:t>
            </a:r>
            <a:endParaRPr lang="zh-CN" altLang="en-US"/>
          </a:p>
        </p:txBody>
      </p:sp>
      <p:sp>
        <p:nvSpPr>
          <p:cNvPr id="25" name="文本框 24"/>
          <p:cNvSpPr txBox="1"/>
          <p:nvPr/>
        </p:nvSpPr>
        <p:spPr>
          <a:xfrm>
            <a:off x="2879725" y="3629025"/>
            <a:ext cx="179514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填写卡片信息</a:t>
            </a:r>
            <a:r>
              <a:rPr lang="zh-CN" altLang="en-US"/>
              <a:t>项</a:t>
            </a:r>
            <a:endParaRPr lang="zh-CN" altLang="en-US"/>
          </a:p>
        </p:txBody>
      </p:sp>
      <p:sp>
        <p:nvSpPr>
          <p:cNvPr id="27" name="文本框 26"/>
          <p:cNvSpPr txBox="1"/>
          <p:nvPr/>
        </p:nvSpPr>
        <p:spPr>
          <a:xfrm>
            <a:off x="3100705" y="4505960"/>
            <a:ext cx="1344295"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保存并提交</a:t>
            </a:r>
            <a:endParaRPr lang="zh-CN" altLang="en-US"/>
          </a:p>
        </p:txBody>
      </p:sp>
      <p:sp>
        <p:nvSpPr>
          <p:cNvPr id="28" name="文本框 27"/>
          <p:cNvSpPr txBox="1"/>
          <p:nvPr/>
        </p:nvSpPr>
        <p:spPr>
          <a:xfrm>
            <a:off x="7236460" y="3796030"/>
            <a:ext cx="935990" cy="965835"/>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noAutofit/>
          </a:bodyPr>
          <a:p>
            <a:r>
              <a:rPr lang="zh-CN" altLang="en-US" sz="2800"/>
              <a:t>系统演示</a:t>
            </a:r>
            <a:endParaRPr lang="zh-CN" altLang="en-US" sz="2800"/>
          </a:p>
        </p:txBody>
      </p:sp>
      <p:sp>
        <p:nvSpPr>
          <p:cNvPr id="29" name="文本框 28"/>
          <p:cNvSpPr txBox="1"/>
          <p:nvPr/>
        </p:nvSpPr>
        <p:spPr>
          <a:xfrm>
            <a:off x="179705" y="1275715"/>
            <a:ext cx="2338705" cy="577215"/>
          </a:xfrm>
          <a:prstGeom prst="rect">
            <a:avLst/>
          </a:prstGeom>
          <a:noFill/>
        </p:spPr>
        <p:txBody>
          <a:bodyPr wrap="square" rtlCol="0">
            <a:noAutofit/>
          </a:bodyPr>
          <a:lstStyle>
            <a:defPPr>
              <a:defRPr lang="zh-CN"/>
            </a:defPPr>
            <a:lvl1pPr>
              <a:lnSpc>
                <a:spcPct val="150000"/>
              </a:lnSpc>
              <a:defRPr sz="1050">
                <a:latin typeface="微软雅黑" panose="020B0503020204020204" pitchFamily="34" charset="-122"/>
                <a:ea typeface="微软雅黑" panose="020B0503020204020204" pitchFamily="34" charset="-122"/>
              </a:defRPr>
            </a:lvl1pPr>
          </a:lstStyle>
          <a:p>
            <a:r>
              <a:rPr lang="zh-CN" altLang="en-US" sz="2000" dirty="0">
                <a:solidFill>
                  <a:srgbClr val="262626"/>
                </a:solidFill>
                <a:latin typeface="等线" panose="02010600030101010101" pitchFamily="2" charset="-122"/>
                <a:ea typeface="等线" panose="02010600030101010101" pitchFamily="2" charset="-122"/>
                <a:sym typeface="+mn-ea"/>
              </a:rPr>
              <a:t>基本</a:t>
            </a:r>
            <a:r>
              <a:rPr lang="zh-CN" altLang="en-US" sz="2000" dirty="0">
                <a:solidFill>
                  <a:srgbClr val="262626"/>
                </a:solidFill>
                <a:latin typeface="等线" panose="02010600030101010101" pitchFamily="2" charset="-122"/>
                <a:ea typeface="等线" panose="02010600030101010101" pitchFamily="2" charset="-122"/>
                <a:sym typeface="+mn-ea"/>
              </a:rPr>
              <a:t>操作步骤：</a:t>
            </a:r>
            <a:endParaRPr lang="zh-CN" altLang="zh-CN" sz="1800" dirty="0">
              <a:solidFill>
                <a:schemeClr val="tx1"/>
              </a:solidFill>
              <a:latin typeface="等线" panose="02010600030101010101" pitchFamily="2" charset="-122"/>
              <a:ea typeface="等线" panose="02010600030101010101" pitchFamily="2" charset="-122"/>
            </a:endParaRPr>
          </a:p>
          <a:p>
            <a:endParaRPr lang="en-US" altLang="zh-CN" sz="1800" dirty="0"/>
          </a:p>
        </p:txBody>
      </p:sp>
      <p:sp>
        <p:nvSpPr>
          <p:cNvPr id="30" name="文本框 29"/>
          <p:cNvSpPr txBox="1"/>
          <p:nvPr/>
        </p:nvSpPr>
        <p:spPr>
          <a:xfrm>
            <a:off x="1043940" y="1887855"/>
            <a:ext cx="1586230" cy="36830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a:t>选择</a:t>
            </a:r>
            <a:r>
              <a:rPr lang="zh-CN" altLang="en-US"/>
              <a:t>编报单位</a:t>
            </a:r>
            <a:endParaRPr lang="zh-CN" altLang="en-US"/>
          </a:p>
        </p:txBody>
      </p:sp>
      <p:sp>
        <p:nvSpPr>
          <p:cNvPr id="6" name="文本框 5"/>
          <p:cNvSpPr txBox="1"/>
          <p:nvPr/>
        </p:nvSpPr>
        <p:spPr>
          <a:xfrm>
            <a:off x="-8890" y="4911725"/>
            <a:ext cx="9152890" cy="223520"/>
          </a:xfrm>
          <a:prstGeom prst="rect">
            <a:avLst/>
          </a:prstGeom>
          <a:solidFill>
            <a:schemeClr val="bg1">
              <a:lumMod val="95000"/>
            </a:schemeClr>
          </a:solidFill>
          <a:ln>
            <a:noFill/>
          </a:ln>
        </p:spPr>
        <p:txBody>
          <a:bodyPr wrap="square" rtlCol="0">
            <a:noAutofit/>
          </a:bodyPr>
          <a:p>
            <a:endParaRPr lang="zh-CN" altLang="en-US"/>
          </a:p>
        </p:txBody>
      </p:sp>
      <p:sp>
        <p:nvSpPr>
          <p:cNvPr id="3" name="右箭头 2"/>
          <p:cNvSpPr/>
          <p:nvPr/>
        </p:nvSpPr>
        <p:spPr>
          <a:xfrm>
            <a:off x="2846070" y="199580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4" name="右箭头 3"/>
          <p:cNvSpPr/>
          <p:nvPr/>
        </p:nvSpPr>
        <p:spPr>
          <a:xfrm>
            <a:off x="5313045" y="199517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7" name="右箭头 6"/>
          <p:cNvSpPr/>
          <p:nvPr/>
        </p:nvSpPr>
        <p:spPr>
          <a:xfrm rot="5400000">
            <a:off x="6429375" y="2427605"/>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9" name="右箭头 8"/>
          <p:cNvSpPr/>
          <p:nvPr/>
        </p:nvSpPr>
        <p:spPr>
          <a:xfrm rot="5400000">
            <a:off x="3630295" y="330835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0" name="右箭头 9"/>
          <p:cNvSpPr/>
          <p:nvPr/>
        </p:nvSpPr>
        <p:spPr>
          <a:xfrm rot="5400000">
            <a:off x="3630295" y="419608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1" name="右箭头 10"/>
          <p:cNvSpPr/>
          <p:nvPr/>
        </p:nvSpPr>
        <p:spPr>
          <a:xfrm rot="10800000">
            <a:off x="4787900" y="2861310"/>
            <a:ext cx="285115" cy="153035"/>
          </a:xfrm>
          <a:prstGeom prst="rightArrow">
            <a:avLst/>
          </a:prstGeom>
          <a:solidFill>
            <a:srgbClr val="F9D0B8"/>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down)">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2"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2"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down)">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down)">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wipe(down)">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wipe(down)">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4"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additive="base">
                                        <p:cTn id="77" dur="500"/>
                                        <p:tgtEl>
                                          <p:spTgt spid="28"/>
                                        </p:tgtEl>
                                        <p:attrNameLst>
                                          <p:attrName>ppt_y</p:attrName>
                                        </p:attrNameLst>
                                      </p:cBhvr>
                                      <p:tavLst>
                                        <p:tav tm="0">
                                          <p:val>
                                            <p:strVal val="#ppt_y+#ppt_h*1.125000"/>
                                          </p:val>
                                        </p:tav>
                                        <p:tav tm="100000">
                                          <p:val>
                                            <p:strVal val="#ppt_y"/>
                                          </p:val>
                                        </p:tav>
                                      </p:tavLst>
                                    </p:anim>
                                    <p:animEffect transition="in" filter="wipe(up)">
                                      <p:cBhvr>
                                        <p:cTn id="7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p:bldP spid="17" grpId="1"/>
      <p:bldP spid="8" grpId="2" bldLvl="0" animBg="1"/>
      <p:bldP spid="17" grpId="2" bldLvl="0" animBg="1"/>
      <p:bldP spid="19" grpId="0" bldLvl="0" animBg="1"/>
      <p:bldP spid="23" grpId="0" bldLvl="0" animBg="1"/>
      <p:bldP spid="25" grpId="0" bldLvl="0" animBg="1"/>
      <p:bldP spid="27" grpId="0" bldLvl="0" animBg="1"/>
      <p:bldP spid="28" grpId="0" bldLvl="0" animBg="1"/>
      <p:bldP spid="29" grpId="0"/>
      <p:bldP spid="30" grpId="0" bldLvl="0" animBg="1"/>
      <p:bldP spid="30" grpId="1"/>
      <p:bldP spid="3" grpId="0" bldLvl="0" animBg="1"/>
      <p:bldP spid="3" grpId="1" animBg="1"/>
      <p:bldP spid="4" grpId="0" bldLvl="0" animBg="1"/>
      <p:bldP spid="4" grpId="1" animBg="1"/>
      <p:bldP spid="7" grpId="0" bldLvl="0" animBg="1"/>
      <p:bldP spid="7" grpId="1" animBg="1"/>
      <p:bldP spid="9" grpId="0" bldLvl="0" animBg="1"/>
      <p:bldP spid="9" grpId="1" animBg="1"/>
      <p:bldP spid="10" grpId="0" bldLvl="0" animBg="1"/>
      <p:bldP spid="10" grpId="1" animBg="1"/>
      <p:bldP spid="11" grpId="0" bldLvl="0" animBg="1"/>
      <p:bldP spid="1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rgbClr val="F1F1F1"/>
        </a:solidFill>
        <a:effectLst/>
      </p:bgPr>
    </p:bg>
    <p:spTree>
      <p:nvGrpSpPr>
        <p:cNvPr id="1" name=""/>
        <p:cNvGrpSpPr/>
        <p:nvPr/>
      </p:nvGrpSpPr>
      <p:grpSpPr>
        <a:xfrm>
          <a:off x="0" y="0"/>
          <a:ext cx="0" cy="0"/>
          <a:chOff x="0" y="0"/>
          <a:chExt cx="0" cy="0"/>
        </a:xfrm>
      </p:grpSpPr>
      <p:sp>
        <p:nvSpPr>
          <p:cNvPr id="22" name="Rectangle 2"/>
          <p:cNvSpPr>
            <a:spLocks noChangeArrowheads="1"/>
          </p:cNvSpPr>
          <p:nvPr/>
        </p:nvSpPr>
        <p:spPr bwMode="auto">
          <a:xfrm>
            <a:off x="2339975" y="1643063"/>
            <a:ext cx="6804025" cy="1649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sz="1600"/>
          </a:p>
        </p:txBody>
      </p:sp>
      <p:sp>
        <p:nvSpPr>
          <p:cNvPr id="23" name="矩形 22"/>
          <p:cNvSpPr/>
          <p:nvPr/>
        </p:nvSpPr>
        <p:spPr>
          <a:xfrm>
            <a:off x="0" y="1643063"/>
            <a:ext cx="2339975" cy="16494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4900" fontAlgn="auto">
              <a:spcBef>
                <a:spcPts val="0"/>
              </a:spcBef>
              <a:spcAft>
                <a:spcPts val="0"/>
              </a:spcAft>
              <a:defRPr/>
            </a:pPr>
            <a:endParaRPr lang="zh-CN" altLang="en-US" sz="1600" noProof="1"/>
          </a:p>
        </p:txBody>
      </p:sp>
      <p:sp>
        <p:nvSpPr>
          <p:cNvPr id="24" name="Text Box 2"/>
          <p:cNvSpPr txBox="1">
            <a:spLocks noChangeArrowheads="1"/>
          </p:cNvSpPr>
          <p:nvPr/>
        </p:nvSpPr>
        <p:spPr bwMode="auto">
          <a:xfrm>
            <a:off x="2700338" y="1924050"/>
            <a:ext cx="48577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资产变动</a:t>
            </a:r>
            <a:endParaRPr lang="zh-CN" altLang="en-US" sz="3600" b="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5" name="Text Box 2"/>
          <p:cNvSpPr txBox="1">
            <a:spLocks noChangeArrowheads="1"/>
          </p:cNvSpPr>
          <p:nvPr/>
        </p:nvSpPr>
        <p:spPr bwMode="auto">
          <a:xfrm>
            <a:off x="2725420" y="2643188"/>
            <a:ext cx="4808538" cy="306705"/>
          </a:xfrm>
          <a:prstGeom prst="rect">
            <a:avLst/>
          </a:prstGeom>
          <a:noFill/>
          <a:ln>
            <a:noFill/>
          </a:ln>
          <a:extLst>
            <a:ext uri="{909E8E84-426E-40DD-AFC4-6F175D3DCCD1}">
              <a14:hiddenFill xmlns:a14="http://schemas.microsoft.com/office/drawing/2010/main">
                <a:solidFill>
                  <a:srgbClr val="FFFFFF"/>
                </a:solidFill>
              </a14:hiddenFill>
            </a:ext>
          </a:extLst>
        </p:spPr>
        <p:txBody>
          <a:bodyPr>
            <a:spAutoFit/>
          </a:bodyPr>
          <a:lstStyle>
            <a:defPPr>
              <a:defRPr lang="zh-CN"/>
            </a:defPPr>
            <a:lvl1pPr>
              <a:defRPr sz="1400">
                <a:solidFill>
                  <a:schemeClr val="accent3"/>
                </a:solidFill>
                <a:latin typeface="微软雅黑" panose="020B0503020204020204" pitchFamily="34" charset="-122"/>
                <a:ea typeface="微软雅黑" panose="020B0503020204020204" pitchFamily="34" charset="-122"/>
              </a:defRPr>
            </a:lvl1pPr>
          </a:lstStyle>
          <a:p>
            <a:pPr lvl="0" algn="l">
              <a:buClrTx/>
              <a:buSzTx/>
              <a:buFontTx/>
            </a:pPr>
            <a:r>
              <a:rPr lang="zh-CN" altLang="en-US" dirty="0">
                <a:solidFill>
                  <a:schemeClr val="bg1"/>
                </a:solidFill>
                <a:sym typeface="+mn-ea"/>
              </a:rPr>
              <a:t>项目价值变动，灵活管理资产</a:t>
            </a:r>
            <a:endParaRPr lang="zh-CN" altLang="en-US" dirty="0">
              <a:solidFill>
                <a:schemeClr val="bg1"/>
              </a:solidFill>
              <a:sym typeface="+mn-ea"/>
            </a:endParaRPr>
          </a:p>
        </p:txBody>
      </p:sp>
      <p:sp>
        <p:nvSpPr>
          <p:cNvPr id="6" name="TextBox 5"/>
          <p:cNvSpPr txBox="1">
            <a:spLocks noChangeArrowheads="1"/>
          </p:cNvSpPr>
          <p:nvPr/>
        </p:nvSpPr>
        <p:spPr bwMode="auto">
          <a:xfrm>
            <a:off x="488951" y="1773238"/>
            <a:ext cx="1374775" cy="1445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a:solidFill>
                  <a:schemeClr val="bg1"/>
                </a:solidFill>
                <a:latin typeface="Impact" panose="020B0806030902050204" pitchFamily="34" charset="0"/>
                <a:ea typeface="微软雅黑" panose="020B0503020204020204" pitchFamily="34" charset="-122"/>
              </a:rPr>
              <a:t>03</a:t>
            </a:r>
            <a:endParaRPr lang="zh-CN" altLang="en-US" sz="8800">
              <a:solidFill>
                <a:schemeClr val="bg1"/>
              </a:solidFill>
              <a:latin typeface="Impact" panose="020B0806030902050204" pitchFamily="34" charset="0"/>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500" advTm="0">
        <p:cover/>
      </p:transition>
    </mc:Choice>
    <mc:Fallback>
      <p:transition advTm="0">
        <p:cover/>
      </p:transition>
    </mc:Fallback>
  </mc:AlternateContent>
  <p:timing>
    <p:tnLst>
      <p:par>
        <p:cTn id="1" dur="indefinite" restart="never" nodeType="tmRoot"/>
      </p:par>
    </p:tnLst>
  </p:timing>
</p:sld>
</file>

<file path=ppt/tags/tag1.xml><?xml version="1.0" encoding="utf-8"?>
<p:tagLst xmlns:p="http://schemas.openxmlformats.org/presentationml/2006/main">
  <p:tag name="KSO_WM_TEMPLATE_TOPIC_ID" val="2869567"/>
  <p:tag name="KSO_WM_TEMPLATE_OUTLINE_ID" val="9"/>
  <p:tag name="KSO_WM_TEMPLATE_SCENE_ID" val="1"/>
  <p:tag name="KSO_WM_TEMPLATE_JOB_ID" val="9"/>
  <p:tag name="KSO_WM_TEMPLATE_TOPIC_DEFAULT" val="0"/>
</p:tagLst>
</file>

<file path=ppt/tags/tag2.xml><?xml version="1.0" encoding="utf-8"?>
<p:tagLst xmlns:p="http://schemas.openxmlformats.org/presentationml/2006/main">
  <p:tag name="KSO_WPP_MARK_KEY" val="2210621e-2540-4175-9f2f-665f91d132f3"/>
  <p:tag name="COMMONDATA" val="eyJoZGlkIjoiY2VkMGQ5ZDc3YmM0OWIzNmUzYTg5NTAxOGIzODkzZWQifQ=="/>
</p:tagLst>
</file>

<file path=ppt/theme/theme1.xml><?xml version="1.0" encoding="utf-8"?>
<a:theme xmlns:a="http://schemas.openxmlformats.org/drawingml/2006/main" name="第一PPT，www.1ppt.com">
  <a:themeElements>
    <a:clrScheme name="自定义 210">
      <a:dk1>
        <a:sysClr val="windowText" lastClr="000000"/>
      </a:dk1>
      <a:lt1>
        <a:sysClr val="window" lastClr="FFFFFF"/>
      </a:lt1>
      <a:dk2>
        <a:srgbClr val="1F497D"/>
      </a:dk2>
      <a:lt2>
        <a:srgbClr val="EEECE1"/>
      </a:lt2>
      <a:accent1>
        <a:srgbClr val="2272AB"/>
      </a:accent1>
      <a:accent2>
        <a:srgbClr val="595959"/>
      </a:accent2>
      <a:accent3>
        <a:srgbClr val="A5A5A5"/>
      </a:accent3>
      <a:accent4>
        <a:srgbClr val="A5A5A5"/>
      </a:accent4>
      <a:accent5>
        <a:srgbClr val="A5A5A5"/>
      </a:accent5>
      <a:accent6>
        <a:srgbClr val="A5A5A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自定义 210">
      <a:dk1>
        <a:sysClr val="windowText" lastClr="000000"/>
      </a:dk1>
      <a:lt1>
        <a:sysClr val="window" lastClr="FFFFFF"/>
      </a:lt1>
      <a:dk2>
        <a:srgbClr val="1F497D"/>
      </a:dk2>
      <a:lt2>
        <a:srgbClr val="EEECE1"/>
      </a:lt2>
      <a:accent1>
        <a:srgbClr val="2272AB"/>
      </a:accent1>
      <a:accent2>
        <a:srgbClr val="595959"/>
      </a:accent2>
      <a:accent3>
        <a:srgbClr val="A5A5A5"/>
      </a:accent3>
      <a:accent4>
        <a:srgbClr val="A5A5A5"/>
      </a:accent4>
      <a:accent5>
        <a:srgbClr val="A5A5A5"/>
      </a:accent5>
      <a:accent6>
        <a:srgbClr val="A5A5A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第一PPT，www.1ppt.com">
  <a:themeElements>
    <a:clrScheme name="自定义 210">
      <a:dk1>
        <a:sysClr val="windowText" lastClr="000000"/>
      </a:dk1>
      <a:lt1>
        <a:sysClr val="window" lastClr="FFFFFF"/>
      </a:lt1>
      <a:dk2>
        <a:srgbClr val="1F497D"/>
      </a:dk2>
      <a:lt2>
        <a:srgbClr val="EEECE1"/>
      </a:lt2>
      <a:accent1>
        <a:srgbClr val="2272AB"/>
      </a:accent1>
      <a:accent2>
        <a:srgbClr val="595959"/>
      </a:accent2>
      <a:accent3>
        <a:srgbClr val="A5A5A5"/>
      </a:accent3>
      <a:accent4>
        <a:srgbClr val="A5A5A5"/>
      </a:accent4>
      <a:accent5>
        <a:srgbClr val="A5A5A5"/>
      </a:accent5>
      <a:accent6>
        <a:srgbClr val="A5A5A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210">
    <a:dk1>
      <a:sysClr val="windowText" lastClr="000000"/>
    </a:dk1>
    <a:lt1>
      <a:sysClr val="window" lastClr="FFFFFF"/>
    </a:lt1>
    <a:dk2>
      <a:srgbClr val="1F497D"/>
    </a:dk2>
    <a:lt2>
      <a:srgbClr val="EEECE1"/>
    </a:lt2>
    <a:accent1>
      <a:srgbClr val="2272AB"/>
    </a:accent1>
    <a:accent2>
      <a:srgbClr val="595959"/>
    </a:accent2>
    <a:accent3>
      <a:srgbClr val="A5A5A5"/>
    </a:accent3>
    <a:accent4>
      <a:srgbClr val="A5A5A5"/>
    </a:accent4>
    <a:accent5>
      <a:srgbClr val="A5A5A5"/>
    </a:accent5>
    <a:accent6>
      <a:srgbClr val="A5A5A5"/>
    </a:accent6>
    <a:hlink>
      <a:srgbClr val="0000FF"/>
    </a:hlink>
    <a:folHlink>
      <a:srgbClr val="800080"/>
    </a:folHlink>
  </a:clrScheme>
</a:themeOverride>
</file>

<file path=ppt/theme/themeOverride2.xml><?xml version="1.0" encoding="utf-8"?>
<a:themeOverride xmlns:a="http://schemas.openxmlformats.org/drawingml/2006/main">
  <a:clrScheme name="自定义 210">
    <a:dk1>
      <a:sysClr val="windowText" lastClr="000000"/>
    </a:dk1>
    <a:lt1>
      <a:sysClr val="window" lastClr="FFFFFF"/>
    </a:lt1>
    <a:dk2>
      <a:srgbClr val="1F497D"/>
    </a:dk2>
    <a:lt2>
      <a:srgbClr val="EEECE1"/>
    </a:lt2>
    <a:accent1>
      <a:srgbClr val="2272AB"/>
    </a:accent1>
    <a:accent2>
      <a:srgbClr val="595959"/>
    </a:accent2>
    <a:accent3>
      <a:srgbClr val="A5A5A5"/>
    </a:accent3>
    <a:accent4>
      <a:srgbClr val="A5A5A5"/>
    </a:accent4>
    <a:accent5>
      <a:srgbClr val="A5A5A5"/>
    </a:accent5>
    <a:accent6>
      <a:srgbClr val="A5A5A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0</TotalTime>
  <Words>2402</Words>
  <Application>WPS 演示</Application>
  <PresentationFormat>全屏显示(16:9)</PresentationFormat>
  <Paragraphs>311</Paragraphs>
  <Slides>19</Slides>
  <Notes>29</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19</vt:i4>
      </vt:variant>
    </vt:vector>
  </HeadingPairs>
  <TitlesOfParts>
    <vt:vector size="37" baseType="lpstr">
      <vt:lpstr>Arial</vt:lpstr>
      <vt:lpstr>宋体</vt:lpstr>
      <vt:lpstr>Wingdings</vt:lpstr>
      <vt:lpstr>Calibri</vt:lpstr>
      <vt:lpstr>Calibri</vt:lpstr>
      <vt:lpstr>微软雅黑</vt:lpstr>
      <vt:lpstr>隶书</vt:lpstr>
      <vt:lpstr>方正大黑简体</vt:lpstr>
      <vt:lpstr>黑体</vt:lpstr>
      <vt:lpstr>Impact</vt:lpstr>
      <vt:lpstr>等线</vt:lpstr>
      <vt:lpstr>Times New Roman</vt:lpstr>
      <vt:lpstr>Bebas</vt:lpstr>
      <vt:lpstr>Segoe Print</vt:lpstr>
      <vt:lpstr>Arial Unicode MS</vt:lpstr>
      <vt:lpstr>第一PPT，www.1ppt.com</vt:lpstr>
      <vt:lpstr>1_第一PPT，www.1ppt.com</vt:lpstr>
      <vt:lpstr>2_第一PPT，www.1ppt.com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蓝色箭头</dc:title>
  <dc:creator>第一PPT</dc:creator>
  <cp:keywords>www.1ppt.com</cp:keywords>
  <cp:lastModifiedBy>admin</cp:lastModifiedBy>
  <cp:revision>1047</cp:revision>
  <dcterms:created xsi:type="dcterms:W3CDTF">2015-10-16T03:54:00Z</dcterms:created>
  <dcterms:modified xsi:type="dcterms:W3CDTF">2022-12-08T00:46:19Z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KSORubyTemplateID">
    <vt:lpwstr>2</vt:lpwstr>
  </property>
  <property fmtid="{D5CDD505-2E9C-101B-9397-08002B2CF9AE}" pid="4" name="ICV">
    <vt:lpwstr>710AFABE11BD47B08C44E7DDC00E6A97</vt:lpwstr>
  </property>
</Properties>
</file>